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handoutMasterIdLst>
    <p:handoutMasterId r:id="rId23"/>
  </p:handoutMasterIdLst>
  <p:sldIdLst>
    <p:sldId id="256" r:id="rId6"/>
    <p:sldId id="276" r:id="rId7"/>
    <p:sldId id="260" r:id="rId8"/>
    <p:sldId id="261" r:id="rId9"/>
    <p:sldId id="265" r:id="rId10"/>
    <p:sldId id="266" r:id="rId11"/>
    <p:sldId id="267" r:id="rId12"/>
    <p:sldId id="268" r:id="rId13"/>
    <p:sldId id="269" r:id="rId14"/>
    <p:sldId id="270" r:id="rId15"/>
    <p:sldId id="271" r:id="rId16"/>
    <p:sldId id="272" r:id="rId17"/>
    <p:sldId id="273" r:id="rId18"/>
    <p:sldId id="274" r:id="rId19"/>
    <p:sldId id="275" r:id="rId20"/>
    <p:sldId id="277" r:id="rId21"/>
  </p:sldIdLst>
  <p:sldSz cx="9144000" cy="5143500" type="screen16x9"/>
  <p:notesSz cx="9926638" cy="6797675"/>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44">
          <p15:clr>
            <a:srgbClr val="A4A3A4"/>
          </p15:clr>
        </p15:guide>
        <p15:guide id="2" pos="642">
          <p15:clr>
            <a:srgbClr val="A4A3A4"/>
          </p15:clr>
        </p15:guide>
        <p15:guide id="3" orient="horz" pos="1026">
          <p15:clr>
            <a:srgbClr val="A4A3A4"/>
          </p15:clr>
        </p15:guide>
        <p15:guide id="4" pos="385">
          <p15:clr>
            <a:srgbClr val="A4A3A4"/>
          </p15:clr>
        </p15:guide>
        <p15:guide id="5" orient="horz" pos="981">
          <p15:clr>
            <a:srgbClr val="A4A3A4"/>
          </p15:clr>
        </p15:guide>
        <p15:guide id="6" orient="horz" pos="758">
          <p15:clr>
            <a:srgbClr val="A4A3A4"/>
          </p15:clr>
        </p15:guide>
        <p15:guide id="7" pos="22">
          <p15:clr>
            <a:srgbClr val="A4A3A4"/>
          </p15:clr>
        </p15:guide>
      </p15:sldGuideLst>
    </p:ext>
    <p:ext uri="{2D200454-40CA-4A62-9FC3-DE9A4176ACB9}">
      <p15:notesGuideLst xmlns:p15="http://schemas.microsoft.com/office/powerpoint/2012/main">
        <p15:guide id="1" orient="horz" pos="3107">
          <p15:clr>
            <a:srgbClr val="A4A3A4"/>
          </p15:clr>
        </p15:guide>
        <p15:guide id="2" pos="2141">
          <p15:clr>
            <a:srgbClr val="A4A3A4"/>
          </p15:clr>
        </p15:guide>
        <p15:guide id="3" orient="horz" pos="3127">
          <p15:clr>
            <a:srgbClr val="A4A3A4"/>
          </p15:clr>
        </p15:guide>
        <p15:guide id="4" orient="horz" pos="2128">
          <p15:clr>
            <a:srgbClr val="A4A3A4"/>
          </p15:clr>
        </p15:guide>
        <p15:guide id="5" orient="horz" pos="2141">
          <p15:clr>
            <a:srgbClr val="A4A3A4"/>
          </p15:clr>
        </p15:guide>
        <p15:guide id="6"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471"/>
    <a:srgbClr val="09562C"/>
    <a:srgbClr val="4C4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8" autoAdjust="0"/>
    <p:restoredTop sz="89215" autoAdjust="0"/>
  </p:normalViewPr>
  <p:slideViewPr>
    <p:cSldViewPr snapToObjects="1">
      <p:cViewPr varScale="1">
        <p:scale>
          <a:sx n="150" d="100"/>
          <a:sy n="150" d="100"/>
        </p:scale>
        <p:origin x="912" y="120"/>
      </p:cViewPr>
      <p:guideLst>
        <p:guide orient="horz" pos="1344"/>
        <p:guide pos="642"/>
        <p:guide orient="horz" pos="1026"/>
        <p:guide pos="385"/>
        <p:guide orient="horz" pos="981"/>
        <p:guide orient="horz" pos="758"/>
        <p:guide pos="22"/>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7" d="100"/>
          <a:sy n="87" d="100"/>
        </p:scale>
        <p:origin x="-3756" y="-72"/>
      </p:cViewPr>
      <p:guideLst>
        <p:guide orient="horz" pos="3107"/>
        <p:guide pos="2141"/>
        <p:guide orient="horz" pos="3127"/>
        <p:guide orient="horz" pos="2128"/>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ta2\Plante\2%20Projektarkiv\2460%20Grovfodersektion\Plantekongres\2017\tsf20161214_Udbyttematrix%20kl&#248;vergr&#230;sblanding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ta2\Plante\4%20Arbejdsarkiv\migh\Grovfoder%20-%20gr&#230;s\lerjord\Oversigt%20over%20FMS-beregninger%202017%20-%20lerjor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ta2\Plante\4%20Arbejdsarkiv\migh\Grovfoder%20-%20gr&#230;s\lerjord\Oversigt%20over%20FMS-beregninger%202017%20-%20lerjor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ata2\Plante\4%20Arbejdsarkiv\migh\Grovfoder%20-%20gr&#230;s\lerjord\Oversigt%20over%20FMS-beregninger%202017%20-%20lerjor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ata2\Plante\2%20Projektarkiv\2460%20Grovfodersektion\Plantekongres\2017\tsf20161205_0301013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ata2\Plante\2%20Projektarkiv\2460%20Grovfodersektion\Plantekongres\2017\tsf20161220_sl&#230;ttid_blandinger_uden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5870751203082"/>
          <c:y val="0.1305"/>
          <c:w val="0.74568773547578537"/>
          <c:h val="0.58816580965338716"/>
        </c:manualLayout>
      </c:layout>
      <c:barChart>
        <c:barDir val="col"/>
        <c:grouping val="clustered"/>
        <c:varyColors val="0"/>
        <c:ser>
          <c:idx val="0"/>
          <c:order val="0"/>
          <c:tx>
            <c:strRef>
              <c:f>'Ark2'!$O$4</c:f>
              <c:strCache>
                <c:ptCount val="1"/>
                <c:pt idx="0">
                  <c:v>Udbytte,  a.e. pr. ha</c:v>
                </c:pt>
              </c:strCache>
            </c:strRef>
          </c:tx>
          <c:spPr>
            <a:ln w="3175">
              <a:solidFill>
                <a:schemeClr val="tx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'Ark2'!$M$5:$N$10</c:f>
              <c:multiLvlStrCache>
                <c:ptCount val="6"/>
                <c:lvl>
                  <c:pt idx="0">
                    <c:v>35</c:v>
                  </c:pt>
                  <c:pt idx="1">
                    <c:v>35</c:v>
                  </c:pt>
                  <c:pt idx="2">
                    <c:v>45</c:v>
                  </c:pt>
                  <c:pt idx="3">
                    <c:v>47</c:v>
                  </c:pt>
                  <c:pt idx="4">
                    <c:v>49</c:v>
                  </c:pt>
                  <c:pt idx="5">
                    <c:v>Græs</c:v>
                  </c:pt>
                </c:lvl>
                <c:lvl>
                  <c:pt idx="0">
                    <c:v>4</c:v>
                  </c:pt>
                  <c:pt idx="1">
                    <c:v>5</c:v>
                  </c:pt>
                  <c:pt idx="2">
                    <c:v>5</c:v>
                  </c:pt>
                  <c:pt idx="3">
                    <c:v>5</c:v>
                  </c:pt>
                  <c:pt idx="4">
                    <c:v>5</c:v>
                  </c:pt>
                  <c:pt idx="5">
                    <c:v>5</c:v>
                  </c:pt>
                </c:lvl>
              </c:multiLvlStrCache>
            </c:multiLvlStrRef>
          </c:cat>
          <c:val>
            <c:numRef>
              <c:f>'Ark2'!$O$5:$O$10</c:f>
              <c:numCache>
                <c:formatCode>General</c:formatCode>
                <c:ptCount val="6"/>
                <c:pt idx="0">
                  <c:v>88.5</c:v>
                </c:pt>
                <c:pt idx="1">
                  <c:v>88.5</c:v>
                </c:pt>
                <c:pt idx="2">
                  <c:v>96</c:v>
                </c:pt>
                <c:pt idx="3">
                  <c:v>98</c:v>
                </c:pt>
                <c:pt idx="4">
                  <c:v>99.5</c:v>
                </c:pt>
                <c:pt idx="5">
                  <c:v>95.5</c:v>
                </c:pt>
              </c:numCache>
            </c:numRef>
          </c:val>
          <c:extLst>
            <c:ext xmlns:c16="http://schemas.microsoft.com/office/drawing/2014/chart" uri="{C3380CC4-5D6E-409C-BE32-E72D297353CC}">
              <c16:uniqueId val="{00000000-B69F-4125-9F2E-94BCD381111D}"/>
            </c:ext>
          </c:extLst>
        </c:ser>
        <c:ser>
          <c:idx val="2"/>
          <c:order val="1"/>
          <c:tx>
            <c:strRef>
              <c:f>'Ark2'!$P$4</c:f>
              <c:strCache>
                <c:ptCount val="1"/>
                <c:pt idx="0">
                  <c:v>FK org. stof</c:v>
                </c:pt>
              </c:strCache>
            </c:strRef>
          </c:tx>
          <c:spPr>
            <a:ln w="3175">
              <a:solidFill>
                <a:schemeClr val="tx1"/>
              </a:solidFill>
            </a:ln>
          </c:spPr>
          <c:invertIfNegative val="0"/>
          <c:dLbls>
            <c:dLbl>
              <c:idx val="0"/>
              <c:layout>
                <c:manualLayout>
                  <c:x val="-1.5470990552706903E-3"/>
                  <c:y val="9.2832276198681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9F-4125-9F2E-94BCD381111D}"/>
                </c:ext>
              </c:extLst>
            </c:dLbl>
            <c:dLbl>
              <c:idx val="1"/>
              <c:layout>
                <c:manualLayout>
                  <c:x val="-5.6726310052749894E-17"/>
                  <c:y val="0.10211550381854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9F-4125-9F2E-94BCD381111D}"/>
                </c:ext>
              </c:extLst>
            </c:dLbl>
            <c:dLbl>
              <c:idx val="2"/>
              <c:layout>
                <c:manualLayout>
                  <c:x val="3.094076291718074E-3"/>
                  <c:y val="9.28322761986815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9F-4125-9F2E-94BCD381111D}"/>
                </c:ext>
              </c:extLst>
            </c:dLbl>
            <c:dLbl>
              <c:idx val="3"/>
              <c:layout>
                <c:manualLayout>
                  <c:x val="-1.5470990552707753E-3"/>
                  <c:y val="8.35490485788133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9F-4125-9F2E-94BCD381111D}"/>
                </c:ext>
              </c:extLst>
            </c:dLbl>
            <c:dLbl>
              <c:idx val="4"/>
              <c:layout>
                <c:manualLayout>
                  <c:x val="0"/>
                  <c:y val="7.7360230165567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9F-4125-9F2E-94BCD381111D}"/>
                </c:ext>
              </c:extLst>
            </c:dLbl>
            <c:dLbl>
              <c:idx val="5"/>
              <c:layout>
                <c:manualLayout>
                  <c:x val="3.0941981105412106E-3"/>
                  <c:y val="8.6643457785436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9F-4125-9F2E-94BCD38111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'Ark2'!$M$5:$N$10</c:f>
              <c:multiLvlStrCache>
                <c:ptCount val="6"/>
                <c:lvl>
                  <c:pt idx="0">
                    <c:v>35</c:v>
                  </c:pt>
                  <c:pt idx="1">
                    <c:v>35</c:v>
                  </c:pt>
                  <c:pt idx="2">
                    <c:v>45</c:v>
                  </c:pt>
                  <c:pt idx="3">
                    <c:v>47</c:v>
                  </c:pt>
                  <c:pt idx="4">
                    <c:v>49</c:v>
                  </c:pt>
                  <c:pt idx="5">
                    <c:v>Græs</c:v>
                  </c:pt>
                </c:lvl>
                <c:lvl>
                  <c:pt idx="0">
                    <c:v>4</c:v>
                  </c:pt>
                  <c:pt idx="1">
                    <c:v>5</c:v>
                  </c:pt>
                  <c:pt idx="2">
                    <c:v>5</c:v>
                  </c:pt>
                  <c:pt idx="3">
                    <c:v>5</c:v>
                  </c:pt>
                  <c:pt idx="4">
                    <c:v>5</c:v>
                  </c:pt>
                  <c:pt idx="5">
                    <c:v>5</c:v>
                  </c:pt>
                </c:lvl>
              </c:multiLvlStrCache>
            </c:multiLvlStrRef>
          </c:cat>
          <c:val>
            <c:numRef>
              <c:f>'Ark2'!$P$5:$P$10</c:f>
              <c:numCache>
                <c:formatCode>0</c:formatCode>
                <c:ptCount val="6"/>
                <c:pt idx="0">
                  <c:v>77.2</c:v>
                </c:pt>
                <c:pt idx="1">
                  <c:v>78.8</c:v>
                </c:pt>
                <c:pt idx="2">
                  <c:v>76.099999999999994</c:v>
                </c:pt>
                <c:pt idx="3">
                  <c:v>74.7</c:v>
                </c:pt>
                <c:pt idx="4">
                  <c:v>74.2</c:v>
                </c:pt>
                <c:pt idx="5">
                  <c:v>76.900000000000006</c:v>
                </c:pt>
              </c:numCache>
            </c:numRef>
          </c:val>
          <c:extLst>
            <c:ext xmlns:c16="http://schemas.microsoft.com/office/drawing/2014/chart" uri="{C3380CC4-5D6E-409C-BE32-E72D297353CC}">
              <c16:uniqueId val="{00000007-B69F-4125-9F2E-94BCD381111D}"/>
            </c:ext>
          </c:extLst>
        </c:ser>
        <c:dLbls>
          <c:showLegendKey val="0"/>
          <c:showVal val="0"/>
          <c:showCatName val="0"/>
          <c:showSerName val="0"/>
          <c:showPercent val="0"/>
          <c:showBubbleSize val="0"/>
        </c:dLbls>
        <c:gapWidth val="110"/>
        <c:axId val="221391488"/>
        <c:axId val="226704000"/>
      </c:barChart>
      <c:lineChart>
        <c:grouping val="standard"/>
        <c:varyColors val="0"/>
        <c:ser>
          <c:idx val="1"/>
          <c:order val="2"/>
          <c:tx>
            <c:strRef>
              <c:f>'Ark2'!$R$4</c:f>
              <c:strCache>
                <c:ptCount val="1"/>
                <c:pt idx="0">
                  <c:v>Bælgplanteandel</c:v>
                </c:pt>
              </c:strCache>
            </c:strRef>
          </c:tx>
          <c:spPr>
            <a:ln>
              <a:noFill/>
            </a:ln>
          </c:spPr>
          <c:marker>
            <c:symbol val="triangle"/>
            <c:size val="13"/>
            <c:spPr>
              <a:solidFill>
                <a:schemeClr val="accent6"/>
              </a:solidFill>
              <a:ln>
                <a:solidFill>
                  <a:schemeClr val="tx1"/>
                </a:solidFill>
              </a:ln>
            </c:spPr>
          </c:marker>
          <c:val>
            <c:numRef>
              <c:f>'Ark2'!$R$5:$R$10</c:f>
              <c:numCache>
                <c:formatCode>General</c:formatCode>
                <c:ptCount val="6"/>
                <c:pt idx="0">
                  <c:v>20</c:v>
                </c:pt>
                <c:pt idx="1">
                  <c:v>25</c:v>
                </c:pt>
                <c:pt idx="2">
                  <c:v>40</c:v>
                </c:pt>
                <c:pt idx="3">
                  <c:v>50</c:v>
                </c:pt>
                <c:pt idx="4">
                  <c:v>30</c:v>
                </c:pt>
                <c:pt idx="5">
                  <c:v>0</c:v>
                </c:pt>
              </c:numCache>
            </c:numRef>
          </c:val>
          <c:smooth val="0"/>
          <c:extLst>
            <c:ext xmlns:c16="http://schemas.microsoft.com/office/drawing/2014/chart" uri="{C3380CC4-5D6E-409C-BE32-E72D297353CC}">
              <c16:uniqueId val="{00000008-B69F-4125-9F2E-94BCD381111D}"/>
            </c:ext>
          </c:extLst>
        </c:ser>
        <c:dLbls>
          <c:showLegendKey val="0"/>
          <c:showVal val="0"/>
          <c:showCatName val="0"/>
          <c:showSerName val="0"/>
          <c:showPercent val="0"/>
          <c:showBubbleSize val="0"/>
        </c:dLbls>
        <c:marker val="1"/>
        <c:smooth val="0"/>
        <c:axId val="45951616"/>
        <c:axId val="45949696"/>
      </c:lineChart>
      <c:catAx>
        <c:axId val="221391488"/>
        <c:scaling>
          <c:orientation val="minMax"/>
        </c:scaling>
        <c:delete val="0"/>
        <c:axPos val="b"/>
        <c:numFmt formatCode="General" sourceLinked="1"/>
        <c:majorTickMark val="out"/>
        <c:minorTickMark val="none"/>
        <c:tickLblPos val="nextTo"/>
        <c:crossAx val="226704000"/>
        <c:crosses val="autoZero"/>
        <c:auto val="1"/>
        <c:lblAlgn val="ctr"/>
        <c:lblOffset val="100"/>
        <c:noMultiLvlLbl val="0"/>
      </c:catAx>
      <c:valAx>
        <c:axId val="226704000"/>
        <c:scaling>
          <c:orientation val="minMax"/>
          <c:max val="105"/>
          <c:min val="70"/>
        </c:scaling>
        <c:delete val="0"/>
        <c:axPos val="l"/>
        <c:majorGridlines/>
        <c:title>
          <c:tx>
            <c:rich>
              <a:bodyPr rot="-5400000" vert="horz"/>
              <a:lstStyle/>
              <a:p>
                <a:pPr>
                  <a:defRPr/>
                </a:pPr>
                <a:r>
                  <a:rPr lang="en-US"/>
                  <a:t>Udbytte, NEL20 a.e. pr. ha, </a:t>
                </a:r>
              </a:p>
              <a:p>
                <a:pPr>
                  <a:defRPr/>
                </a:pPr>
                <a:r>
                  <a:rPr lang="en-US"/>
                  <a:t>FK organisk stof </a:t>
                </a:r>
              </a:p>
            </c:rich>
          </c:tx>
          <c:layout>
            <c:manualLayout>
              <c:xMode val="edge"/>
              <c:yMode val="edge"/>
              <c:x val="7.7669245327517218E-3"/>
              <c:y val="5.7012905879280026E-2"/>
            </c:manualLayout>
          </c:layout>
          <c:overlay val="0"/>
        </c:title>
        <c:numFmt formatCode="General" sourceLinked="1"/>
        <c:majorTickMark val="out"/>
        <c:minorTickMark val="none"/>
        <c:tickLblPos val="nextTo"/>
        <c:spPr>
          <a:ln>
            <a:noFill/>
          </a:ln>
        </c:spPr>
        <c:crossAx val="221391488"/>
        <c:crosses val="autoZero"/>
        <c:crossBetween val="between"/>
      </c:valAx>
      <c:valAx>
        <c:axId val="45949696"/>
        <c:scaling>
          <c:orientation val="minMax"/>
          <c:max val="70"/>
          <c:min val="0"/>
        </c:scaling>
        <c:delete val="0"/>
        <c:axPos val="r"/>
        <c:title>
          <c:tx>
            <c:rich>
              <a:bodyPr rot="-5400000" vert="horz"/>
              <a:lstStyle/>
              <a:p>
                <a:pPr>
                  <a:defRPr/>
                </a:pPr>
                <a:r>
                  <a:rPr lang="da-DK"/>
                  <a:t>Bælgplanteandel, pct</a:t>
                </a:r>
              </a:p>
            </c:rich>
          </c:tx>
          <c:overlay val="0"/>
        </c:title>
        <c:numFmt formatCode="General" sourceLinked="1"/>
        <c:majorTickMark val="out"/>
        <c:minorTickMark val="none"/>
        <c:tickLblPos val="nextTo"/>
        <c:crossAx val="45951616"/>
        <c:crosses val="max"/>
        <c:crossBetween val="between"/>
      </c:valAx>
      <c:catAx>
        <c:axId val="45951616"/>
        <c:scaling>
          <c:orientation val="minMax"/>
        </c:scaling>
        <c:delete val="1"/>
        <c:axPos val="b"/>
        <c:majorTickMark val="out"/>
        <c:minorTickMark val="none"/>
        <c:tickLblPos val="nextTo"/>
        <c:crossAx val="45949696"/>
        <c:crosses val="autoZero"/>
        <c:auto val="1"/>
        <c:lblAlgn val="ctr"/>
        <c:lblOffset val="100"/>
        <c:noMultiLvlLbl val="0"/>
      </c:catAx>
      <c:spPr>
        <a:noFill/>
        <a:ln>
          <a:noFill/>
        </a:ln>
      </c:spPr>
    </c:plotArea>
    <c:legend>
      <c:legendPos val="b"/>
      <c:layout>
        <c:manualLayout>
          <c:xMode val="edge"/>
          <c:yMode val="edge"/>
          <c:x val="6.4830637726412468E-2"/>
          <c:y val="0.93334666934361488"/>
          <c:w val="0.77061399083745374"/>
          <c:h val="5.413531746031746E-2"/>
        </c:manualLayout>
      </c:layout>
      <c:overlay val="0"/>
    </c:legend>
    <c:plotVisOnly val="1"/>
    <c:dispBlanksAs val="gap"/>
    <c:showDLblsOverMax val="0"/>
  </c:chart>
  <c:spPr>
    <a:ln>
      <a:noFill/>
    </a:ln>
  </c:spPr>
  <c:txPr>
    <a:bodyPr/>
    <a:lstStyle/>
    <a:p>
      <a:pPr>
        <a:defRPr sz="1800" b="0">
          <a:latin typeface="Arial" panose="020B0604020202020204" pitchFamily="34" charset="0"/>
          <a:cs typeface="Arial" panose="020B0604020202020204" pitchFamily="34" charset="0"/>
        </a:defRPr>
      </a:pPr>
      <a:endParaRPr lang="da-DK"/>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23740372933479E-2"/>
          <c:y val="2.0820606226678164E-2"/>
          <c:w val="0.88396853754600735"/>
          <c:h val="0.87664901662113115"/>
        </c:manualLayout>
      </c:layout>
      <c:barChart>
        <c:barDir val="col"/>
        <c:grouping val="stacked"/>
        <c:varyColors val="0"/>
        <c:ser>
          <c:idx val="1"/>
          <c:order val="0"/>
          <c:tx>
            <c:strRef>
              <c:f>Lerjord!$A$92</c:f>
              <c:strCache>
                <c:ptCount val="1"/>
                <c:pt idx="0">
                  <c:v>Kornsalg</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Lerjord!$C$92:$G$92</c:f>
              <c:numCache>
                <c:formatCode>_ * #,##0_ ;_ * \-#,##0_ ;_ * "-"??_ ;_ @_ </c:formatCode>
                <c:ptCount val="5"/>
                <c:pt idx="0">
                  <c:v>-24.429630984057439</c:v>
                </c:pt>
                <c:pt idx="1">
                  <c:v>-41.649974425246185</c:v>
                </c:pt>
                <c:pt idx="2">
                  <c:v>88.44216417798539</c:v>
                </c:pt>
                <c:pt idx="3">
                  <c:v>86.144774843205226</c:v>
                </c:pt>
                <c:pt idx="4">
                  <c:v>-106.0465700696595</c:v>
                </c:pt>
              </c:numCache>
            </c:numRef>
          </c:val>
          <c:extLst>
            <c:ext xmlns:c16="http://schemas.microsoft.com/office/drawing/2014/chart" uri="{C3380CC4-5D6E-409C-BE32-E72D297353CC}">
              <c16:uniqueId val="{00000000-748B-4A15-B22C-A0C911CB7226}"/>
            </c:ext>
          </c:extLst>
        </c:ser>
        <c:ser>
          <c:idx val="2"/>
          <c:order val="1"/>
          <c:tx>
            <c:strRef>
              <c:f>Lerjord!$A$93</c:f>
              <c:strCache>
                <c:ptCount val="1"/>
                <c:pt idx="0">
                  <c:v>Halmsalg</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48B-4A15-B22C-A0C911CB7226}"/>
                </c:ext>
              </c:extLst>
            </c:dLbl>
            <c:dLbl>
              <c:idx val="1"/>
              <c:delete val="1"/>
              <c:extLst>
                <c:ext xmlns:c15="http://schemas.microsoft.com/office/drawing/2012/chart" uri="{CE6537A1-D6FC-4f65-9D91-7224C49458BB}"/>
                <c:ext xmlns:c16="http://schemas.microsoft.com/office/drawing/2014/chart" uri="{C3380CC4-5D6E-409C-BE32-E72D297353CC}">
                  <c16:uniqueId val="{00000002-748B-4A15-B22C-A0C911CB7226}"/>
                </c:ext>
              </c:extLst>
            </c:dLbl>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Lerjord!$C$93:$G$93</c:f>
              <c:numCache>
                <c:formatCode>_ * #,##0_ ;_ * \-#,##0_ ;_ * "-"??_ ;_ @_ </c:formatCode>
                <c:ptCount val="5"/>
                <c:pt idx="0">
                  <c:v>-32.494857180739345</c:v>
                </c:pt>
                <c:pt idx="1">
                  <c:v>17.918473634569526</c:v>
                </c:pt>
                <c:pt idx="2">
                  <c:v>37.579946250334181</c:v>
                </c:pt>
                <c:pt idx="3">
                  <c:v>46.108491855551399</c:v>
                </c:pt>
                <c:pt idx="4">
                  <c:v>30.819310235498996</c:v>
                </c:pt>
              </c:numCache>
            </c:numRef>
          </c:val>
          <c:extLst>
            <c:ext xmlns:c16="http://schemas.microsoft.com/office/drawing/2014/chart" uri="{C3380CC4-5D6E-409C-BE32-E72D297353CC}">
              <c16:uniqueId val="{00000003-748B-4A15-B22C-A0C911CB7226}"/>
            </c:ext>
          </c:extLst>
        </c:ser>
        <c:ser>
          <c:idx val="0"/>
          <c:order val="2"/>
          <c:tx>
            <c:strRef>
              <c:f>Lerjord!$A$91</c:f>
              <c:strCache>
                <c:ptCount val="1"/>
                <c:pt idx="0">
                  <c:v>Mælkesalg</c:v>
                </c:pt>
              </c:strCache>
            </c:strRef>
          </c:tx>
          <c:invertIfNegative val="0"/>
          <c:dLbls>
            <c:spPr>
              <a:noFill/>
              <a:ln>
                <a:noFill/>
              </a:ln>
              <a:effectLst/>
            </c:spPr>
            <c:txPr>
              <a:bodyPr/>
              <a:lstStyle/>
              <a:p>
                <a:pPr>
                  <a:defRPr>
                    <a:solidFill>
                      <a:schemeClr val="bg1"/>
                    </a:solidFill>
                  </a:defRPr>
                </a:pPr>
                <a:endParaRPr lang="da-DK"/>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Lerjord!$C$91:$G$91</c:f>
              <c:numCache>
                <c:formatCode>_ * #,##0_ ;_ * \-#,##0_ ;_ * "-"??_ ;_ @_ </c:formatCode>
                <c:ptCount val="5"/>
                <c:pt idx="0">
                  <c:v>247.35</c:v>
                </c:pt>
                <c:pt idx="1">
                  <c:v>165.75</c:v>
                </c:pt>
                <c:pt idx="2">
                  <c:v>165.75</c:v>
                </c:pt>
                <c:pt idx="3">
                  <c:v>-165.75</c:v>
                </c:pt>
                <c:pt idx="4">
                  <c:v>-247.35</c:v>
                </c:pt>
              </c:numCache>
            </c:numRef>
          </c:val>
          <c:extLst>
            <c:ext xmlns:c16="http://schemas.microsoft.com/office/drawing/2014/chart" uri="{C3380CC4-5D6E-409C-BE32-E72D297353CC}">
              <c16:uniqueId val="{00000004-748B-4A15-B22C-A0C911CB7226}"/>
            </c:ext>
          </c:extLst>
        </c:ser>
        <c:ser>
          <c:idx val="3"/>
          <c:order val="3"/>
          <c:tx>
            <c:strRef>
              <c:f>Lerjord!$A$94</c:f>
              <c:strCache>
                <c:ptCount val="1"/>
                <c:pt idx="0">
                  <c:v>Indkøbt foder</c:v>
                </c:pt>
              </c:strCache>
            </c:strRef>
          </c:tx>
          <c:invertIfNegative val="0"/>
          <c:dLbls>
            <c:spPr>
              <a:noFill/>
              <a:ln>
                <a:noFill/>
              </a:ln>
              <a:effectLst/>
            </c:spPr>
            <c:txPr>
              <a:bodyPr/>
              <a:lstStyle/>
              <a:p>
                <a:pPr>
                  <a:defRPr>
                    <a:solidFill>
                      <a:schemeClr val="bg1"/>
                    </a:solidFill>
                  </a:defRPr>
                </a:pPr>
                <a:endParaRPr lang="da-DK"/>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Lerjord!$C$94:$G$94</c:f>
              <c:numCache>
                <c:formatCode>_ * #,##0_ ;_ * \-#,##0_ ;_ * "-"??_ ;_ @_ </c:formatCode>
                <c:ptCount val="5"/>
                <c:pt idx="0">
                  <c:v>262.85600410859684</c:v>
                </c:pt>
                <c:pt idx="1">
                  <c:v>497.42603352331673</c:v>
                </c:pt>
                <c:pt idx="2">
                  <c:v>-166.40386148913939</c:v>
                </c:pt>
                <c:pt idx="3">
                  <c:v>122.33327334232163</c:v>
                </c:pt>
                <c:pt idx="4">
                  <c:v>497.42603352331673</c:v>
                </c:pt>
              </c:numCache>
            </c:numRef>
          </c:val>
          <c:extLst>
            <c:ext xmlns:c16="http://schemas.microsoft.com/office/drawing/2014/chart" uri="{C3380CC4-5D6E-409C-BE32-E72D297353CC}">
              <c16:uniqueId val="{00000005-748B-4A15-B22C-A0C911CB7226}"/>
            </c:ext>
          </c:extLst>
        </c:ser>
        <c:ser>
          <c:idx val="5"/>
          <c:order val="4"/>
          <c:tx>
            <c:strRef>
              <c:f>Lerjord!$A$96</c:f>
              <c:strCache>
                <c:ptCount val="1"/>
                <c:pt idx="0">
                  <c:v>Stykomk.mark</c:v>
                </c:pt>
              </c:strCache>
            </c:strRef>
          </c:tx>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748B-4A15-B22C-A0C911CB7226}"/>
                </c:ext>
              </c:extLst>
            </c:dLbl>
            <c:spPr>
              <a:noFill/>
              <a:ln>
                <a:noFill/>
              </a:ln>
              <a:effectLst/>
            </c:spPr>
            <c:txPr>
              <a:bodyPr/>
              <a:lstStyle/>
              <a:p>
                <a:pPr>
                  <a:defRPr>
                    <a:solidFill>
                      <a:schemeClr val="bg1"/>
                    </a:solidFill>
                  </a:defRPr>
                </a:pPr>
                <a:endParaRPr lang="da-DK"/>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Lerjord!$C$96:$G$96</c:f>
              <c:numCache>
                <c:formatCode>_ * #,##0_ ;_ * \-#,##0_ ;_ * "-"??_ ;_ @_ </c:formatCode>
                <c:ptCount val="5"/>
                <c:pt idx="0">
                  <c:v>-63.047462435695927</c:v>
                </c:pt>
                <c:pt idx="1">
                  <c:v>-7.8284492258803224</c:v>
                </c:pt>
                <c:pt idx="2">
                  <c:v>314.98245291108702</c:v>
                </c:pt>
                <c:pt idx="3">
                  <c:v>104.87041156784311</c:v>
                </c:pt>
                <c:pt idx="4">
                  <c:v>-124.01847518601454</c:v>
                </c:pt>
              </c:numCache>
            </c:numRef>
          </c:val>
          <c:extLst>
            <c:ext xmlns:c16="http://schemas.microsoft.com/office/drawing/2014/chart" uri="{C3380CC4-5D6E-409C-BE32-E72D297353CC}">
              <c16:uniqueId val="{00000007-748B-4A15-B22C-A0C911CB7226}"/>
            </c:ext>
          </c:extLst>
        </c:ser>
        <c:ser>
          <c:idx val="6"/>
          <c:order val="5"/>
          <c:tx>
            <c:strRef>
              <c:f>Lerjord!$A$97</c:f>
              <c:strCache>
                <c:ptCount val="1"/>
                <c:pt idx="0">
                  <c:v>Maskinomk.</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Lerjord!$C$97:$G$97</c:f>
              <c:numCache>
                <c:formatCode>_ * #,##0_ ;_ * \-#,##0_ ;_ * "-"??_ ;_ @_ </c:formatCode>
                <c:ptCount val="5"/>
                <c:pt idx="0">
                  <c:v>-96.158820417988466</c:v>
                </c:pt>
                <c:pt idx="1">
                  <c:v>-151.2419659929152</c:v>
                </c:pt>
                <c:pt idx="2">
                  <c:v>-107.95359638025926</c:v>
                </c:pt>
                <c:pt idx="3">
                  <c:v>-190.20635363096079</c:v>
                </c:pt>
                <c:pt idx="4">
                  <c:v>-107.6230657147523</c:v>
                </c:pt>
              </c:numCache>
            </c:numRef>
          </c:val>
          <c:extLst>
            <c:ext xmlns:c16="http://schemas.microsoft.com/office/drawing/2014/chart" uri="{C3380CC4-5D6E-409C-BE32-E72D297353CC}">
              <c16:uniqueId val="{00000008-748B-4A15-B22C-A0C911CB7226}"/>
            </c:ext>
          </c:extLst>
        </c:ser>
        <c:ser>
          <c:idx val="4"/>
          <c:order val="6"/>
          <c:tx>
            <c:strRef>
              <c:f>Lerjord!$A$98</c:f>
              <c:strCache>
                <c:ptCount val="1"/>
                <c:pt idx="0">
                  <c:v> </c:v>
                </c:pt>
              </c:strCache>
            </c:strRef>
          </c:tx>
          <c:spPr>
            <a:noFill/>
          </c:spPr>
          <c:invertIfNegative val="0"/>
          <c:dLbls>
            <c:spPr>
              <a:noFill/>
              <a:ln>
                <a:noFill/>
              </a:ln>
              <a:effectLst/>
            </c:spPr>
            <c:txPr>
              <a:bodyPr/>
              <a:lstStyle/>
              <a:p>
                <a:pPr>
                  <a:defRPr sz="1400" b="1"/>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Lerjord!$C$98:$G$98</c:f>
              <c:numCache>
                <c:formatCode>_ * #,##0_ ;_ * \-#,##0_ ;_ * "-"??_ ;_ @_ </c:formatCode>
                <c:ptCount val="5"/>
                <c:pt idx="0">
                  <c:v>305.77812720776274</c:v>
                </c:pt>
                <c:pt idx="1">
                  <c:v>468.67122339619732</c:v>
                </c:pt>
                <c:pt idx="2">
                  <c:v>324.59517605824317</c:v>
                </c:pt>
                <c:pt idx="3">
                  <c:v>-8.2022961396864957</c:v>
                </c:pt>
                <c:pt idx="4">
                  <c:v>-80.198555446904692</c:v>
                </c:pt>
              </c:numCache>
            </c:numRef>
          </c:val>
          <c:extLst>
            <c:ext xmlns:c16="http://schemas.microsoft.com/office/drawing/2014/chart" uri="{C3380CC4-5D6E-409C-BE32-E72D297353CC}">
              <c16:uniqueId val="{00000009-748B-4A15-B22C-A0C911CB7226}"/>
            </c:ext>
          </c:extLst>
        </c:ser>
        <c:dLbls>
          <c:showLegendKey val="0"/>
          <c:showVal val="1"/>
          <c:showCatName val="0"/>
          <c:showSerName val="0"/>
          <c:showPercent val="0"/>
          <c:showBubbleSize val="0"/>
        </c:dLbls>
        <c:gapWidth val="10"/>
        <c:overlap val="100"/>
        <c:axId val="45999232"/>
        <c:axId val="46000768"/>
      </c:barChart>
      <c:catAx>
        <c:axId val="45999232"/>
        <c:scaling>
          <c:orientation val="minMax"/>
        </c:scaling>
        <c:delete val="0"/>
        <c:axPos val="b"/>
        <c:numFmt formatCode="General" sourceLinked="0"/>
        <c:majorTickMark val="out"/>
        <c:minorTickMark val="none"/>
        <c:tickLblPos val="low"/>
        <c:txPr>
          <a:bodyPr/>
          <a:lstStyle/>
          <a:p>
            <a:pPr>
              <a:defRPr sz="1400"/>
            </a:pPr>
            <a:endParaRPr lang="da-DK"/>
          </a:p>
        </c:txPr>
        <c:crossAx val="46000768"/>
        <c:crosses val="autoZero"/>
        <c:auto val="1"/>
        <c:lblAlgn val="ctr"/>
        <c:lblOffset val="100"/>
        <c:noMultiLvlLbl val="0"/>
      </c:catAx>
      <c:valAx>
        <c:axId val="46000768"/>
        <c:scaling>
          <c:orientation val="minMax"/>
          <c:max val="1000"/>
          <c:min val="-750"/>
        </c:scaling>
        <c:delete val="0"/>
        <c:axPos val="l"/>
        <c:title>
          <c:tx>
            <c:rich>
              <a:bodyPr rot="-5400000" vert="horz"/>
              <a:lstStyle/>
              <a:p>
                <a:pPr>
                  <a:defRPr sz="1400"/>
                </a:pPr>
                <a:r>
                  <a:rPr lang="en-US" sz="1400"/>
                  <a:t>Merindtægt, kr. pr. årsko</a:t>
                </a:r>
              </a:p>
            </c:rich>
          </c:tx>
          <c:overlay val="0"/>
        </c:title>
        <c:numFmt formatCode="_ * #,##0_ ;_ * \-#,##0_ ;_ * &quot;-&quot;??_ ;_ @_ " sourceLinked="1"/>
        <c:majorTickMark val="out"/>
        <c:minorTickMark val="none"/>
        <c:tickLblPos val="nextTo"/>
        <c:txPr>
          <a:bodyPr/>
          <a:lstStyle/>
          <a:p>
            <a:pPr>
              <a:defRPr sz="1400"/>
            </a:pPr>
            <a:endParaRPr lang="da-DK"/>
          </a:p>
        </c:txPr>
        <c:crossAx val="45999232"/>
        <c:crosses val="autoZero"/>
        <c:crossBetween val="between"/>
        <c:majorUnit val="25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455035479133591E-2"/>
          <c:y val="4.8115044984781204E-2"/>
          <c:w val="0.93766655971555168"/>
          <c:h val="0.87664901662113115"/>
        </c:manualLayout>
      </c:layout>
      <c:barChart>
        <c:barDir val="col"/>
        <c:grouping val="stacked"/>
        <c:varyColors val="0"/>
        <c:ser>
          <c:idx val="0"/>
          <c:order val="0"/>
          <c:tx>
            <c:strRef>
              <c:f>Lerjord!$A$91</c:f>
              <c:strCache>
                <c:ptCount val="1"/>
                <c:pt idx="0">
                  <c:v>Mælkesalg</c:v>
                </c:pt>
              </c:strCache>
            </c:strRef>
          </c:tx>
          <c:invertIfNegative val="0"/>
          <c:dLbls>
            <c:spPr>
              <a:noFill/>
              <a:ln>
                <a:noFill/>
              </a:ln>
              <a:effectLst/>
            </c:spPr>
            <c:txPr>
              <a:bodyPr/>
              <a:lstStyle/>
              <a:p>
                <a:pPr>
                  <a:defRPr>
                    <a:solidFill>
                      <a:schemeClr val="bg1"/>
                    </a:solidFill>
                  </a:defRPr>
                </a:pPr>
                <a:endParaRPr lang="da-DK"/>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Lerjord!$C$113:$G$113</c:f>
              <c:numCache>
                <c:formatCode>_ * #,##0_ ;_ * \-#,##0_ ;_ * "-"??_ ;_ @_ </c:formatCode>
                <c:ptCount val="5"/>
                <c:pt idx="0">
                  <c:v>413.1</c:v>
                </c:pt>
                <c:pt idx="1">
                  <c:v>413.1</c:v>
                </c:pt>
                <c:pt idx="2">
                  <c:v>413.1</c:v>
                </c:pt>
                <c:pt idx="3">
                  <c:v>-331.5</c:v>
                </c:pt>
                <c:pt idx="4">
                  <c:v>-497.25</c:v>
                </c:pt>
              </c:numCache>
            </c:numRef>
          </c:val>
          <c:extLst>
            <c:ext xmlns:c16="http://schemas.microsoft.com/office/drawing/2014/chart" uri="{C3380CC4-5D6E-409C-BE32-E72D297353CC}">
              <c16:uniqueId val="{00000000-935C-4E9F-9FCC-37CC1C171DFC}"/>
            </c:ext>
          </c:extLst>
        </c:ser>
        <c:ser>
          <c:idx val="1"/>
          <c:order val="1"/>
          <c:tx>
            <c:strRef>
              <c:f>Lerjord!$A$92</c:f>
              <c:strCache>
                <c:ptCount val="1"/>
                <c:pt idx="0">
                  <c:v>Kornsalg</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Lerjord!$C$114:$G$114</c:f>
              <c:numCache>
                <c:formatCode>_ * #,##0_ ;_ * \-#,##0_ ;_ * "-"??_ ;_ @_ </c:formatCode>
                <c:ptCount val="5"/>
                <c:pt idx="0">
                  <c:v>196.90151450247183</c:v>
                </c:pt>
                <c:pt idx="1">
                  <c:v>336.73567764727545</c:v>
                </c:pt>
                <c:pt idx="2">
                  <c:v>539.94976201702434</c:v>
                </c:pt>
                <c:pt idx="3">
                  <c:v>226.70546469905909</c:v>
                </c:pt>
                <c:pt idx="4">
                  <c:v>210.15163586160546</c:v>
                </c:pt>
              </c:numCache>
            </c:numRef>
          </c:val>
          <c:extLst>
            <c:ext xmlns:c16="http://schemas.microsoft.com/office/drawing/2014/chart" uri="{C3380CC4-5D6E-409C-BE32-E72D297353CC}">
              <c16:uniqueId val="{00000001-935C-4E9F-9FCC-37CC1C171DFC}"/>
            </c:ext>
          </c:extLst>
        </c:ser>
        <c:ser>
          <c:idx val="2"/>
          <c:order val="2"/>
          <c:tx>
            <c:strRef>
              <c:f>Lerjord!$A$93</c:f>
              <c:strCache>
                <c:ptCount val="1"/>
                <c:pt idx="0">
                  <c:v>Halmsalg</c:v>
                </c:pt>
              </c:strCache>
            </c:strRef>
          </c:tx>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935C-4E9F-9FCC-37CC1C171DFC}"/>
                </c:ext>
              </c:extLst>
            </c:dLbl>
            <c:dLbl>
              <c:idx val="4"/>
              <c:delete val="1"/>
              <c:extLst>
                <c:ext xmlns:c15="http://schemas.microsoft.com/office/drawing/2012/chart" uri="{CE6537A1-D6FC-4f65-9D91-7224C49458BB}"/>
                <c:ext xmlns:c16="http://schemas.microsoft.com/office/drawing/2014/chart" uri="{C3380CC4-5D6E-409C-BE32-E72D297353CC}">
                  <c16:uniqueId val="{00000003-935C-4E9F-9FCC-37CC1C171DFC}"/>
                </c:ext>
              </c:extLst>
            </c:dLbl>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Lerjord!$C$115:$G$115</c:f>
              <c:numCache>
                <c:formatCode>_ * #,##0_ ;_ * \-#,##0_ ;_ * "-"??_ ;_ @_ </c:formatCode>
                <c:ptCount val="5"/>
                <c:pt idx="0">
                  <c:v>-64.98971436147913</c:v>
                </c:pt>
                <c:pt idx="1">
                  <c:v>20.067992906622095</c:v>
                </c:pt>
                <c:pt idx="2">
                  <c:v>37.788661171575221</c:v>
                </c:pt>
                <c:pt idx="3">
                  <c:v>77.114526382577893</c:v>
                </c:pt>
                <c:pt idx="4">
                  <c:v>46.356978498883542</c:v>
                </c:pt>
              </c:numCache>
            </c:numRef>
          </c:val>
          <c:extLst>
            <c:ext xmlns:c16="http://schemas.microsoft.com/office/drawing/2014/chart" uri="{C3380CC4-5D6E-409C-BE32-E72D297353CC}">
              <c16:uniqueId val="{00000004-935C-4E9F-9FCC-37CC1C171DFC}"/>
            </c:ext>
          </c:extLst>
        </c:ser>
        <c:ser>
          <c:idx val="3"/>
          <c:order val="3"/>
          <c:tx>
            <c:strRef>
              <c:f>Lerjord!$A$94</c:f>
              <c:strCache>
                <c:ptCount val="1"/>
                <c:pt idx="0">
                  <c:v>Indkøbt foder</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Lerjord!$C$116:$G$116</c:f>
              <c:numCache>
                <c:formatCode>_ * #,##0_ ;_ * \-#,##0_ ;_ * "-"??_ ;_ @_ </c:formatCode>
                <c:ptCount val="5"/>
                <c:pt idx="0">
                  <c:v>330.22805292492444</c:v>
                </c:pt>
                <c:pt idx="1">
                  <c:v>183.40526415864821</c:v>
                </c:pt>
                <c:pt idx="2">
                  <c:v>-105.3318706728128</c:v>
                </c:pt>
                <c:pt idx="3">
                  <c:v>183.40526415864821</c:v>
                </c:pt>
                <c:pt idx="4">
                  <c:v>108.38671212244896</c:v>
                </c:pt>
              </c:numCache>
            </c:numRef>
          </c:val>
          <c:extLst>
            <c:ext xmlns:c16="http://schemas.microsoft.com/office/drawing/2014/chart" uri="{C3380CC4-5D6E-409C-BE32-E72D297353CC}">
              <c16:uniqueId val="{00000005-935C-4E9F-9FCC-37CC1C171DFC}"/>
            </c:ext>
          </c:extLst>
        </c:ser>
        <c:ser>
          <c:idx val="5"/>
          <c:order val="4"/>
          <c:tx>
            <c:strRef>
              <c:f>Lerjord!$A$96</c:f>
              <c:strCache>
                <c:ptCount val="1"/>
                <c:pt idx="0">
                  <c:v>Stykomk.mark</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Lerjord!$C$118:$G$118</c:f>
              <c:numCache>
                <c:formatCode>_ * #,##0_ ;_ * \-#,##0_ ;_ * "-"??_ ;_ @_ </c:formatCode>
                <c:ptCount val="5"/>
                <c:pt idx="0">
                  <c:v>-119.9707202529392</c:v>
                </c:pt>
                <c:pt idx="1">
                  <c:v>61.892452490464493</c:v>
                </c:pt>
                <c:pt idx="2">
                  <c:v>458.41987390664377</c:v>
                </c:pt>
                <c:pt idx="3">
                  <c:v>168.24045868474641</c:v>
                </c:pt>
                <c:pt idx="4">
                  <c:v>-113.69856081095233</c:v>
                </c:pt>
              </c:numCache>
            </c:numRef>
          </c:val>
          <c:extLst>
            <c:ext xmlns:c16="http://schemas.microsoft.com/office/drawing/2014/chart" uri="{C3380CC4-5D6E-409C-BE32-E72D297353CC}">
              <c16:uniqueId val="{00000006-935C-4E9F-9FCC-37CC1C171DFC}"/>
            </c:ext>
          </c:extLst>
        </c:ser>
        <c:ser>
          <c:idx val="6"/>
          <c:order val="5"/>
          <c:tx>
            <c:strRef>
              <c:f>Lerjord!$A$97</c:f>
              <c:strCache>
                <c:ptCount val="1"/>
                <c:pt idx="0">
                  <c:v>Maskinomk.</c:v>
                </c:pt>
              </c:strCache>
            </c:strRef>
          </c:tx>
          <c:invertIfNegative val="0"/>
          <c:dLbls>
            <c:spPr>
              <a:noFill/>
              <a:ln>
                <a:noFill/>
              </a:ln>
              <a:effectLst/>
            </c:sp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Lerjord!$C$119:$G$119</c:f>
              <c:numCache>
                <c:formatCode>_ * #,##0_ ;_ * \-#,##0_ ;_ * "-"??_ ;_ @_ </c:formatCode>
                <c:ptCount val="5"/>
                <c:pt idx="0">
                  <c:v>-192.3176408359746</c:v>
                </c:pt>
                <c:pt idx="1">
                  <c:v>-206.15071461558924</c:v>
                </c:pt>
                <c:pt idx="2">
                  <c:v>-199.51841975843416</c:v>
                </c:pt>
                <c:pt idx="3">
                  <c:v>-217.99379448600229</c:v>
                </c:pt>
                <c:pt idx="4">
                  <c:v>-208.36219932590845</c:v>
                </c:pt>
              </c:numCache>
            </c:numRef>
          </c:val>
          <c:extLst>
            <c:ext xmlns:c16="http://schemas.microsoft.com/office/drawing/2014/chart" uri="{C3380CC4-5D6E-409C-BE32-E72D297353CC}">
              <c16:uniqueId val="{00000007-935C-4E9F-9FCC-37CC1C171DFC}"/>
            </c:ext>
          </c:extLst>
        </c:ser>
        <c:ser>
          <c:idx val="4"/>
          <c:order val="6"/>
          <c:tx>
            <c:strRef>
              <c:f>Lerjord!$A$98</c:f>
              <c:strCache>
                <c:ptCount val="1"/>
                <c:pt idx="0">
                  <c:v> </c:v>
                </c:pt>
              </c:strCache>
            </c:strRef>
          </c:tx>
          <c:spPr>
            <a:noFill/>
          </c:spPr>
          <c:invertIfNegative val="0"/>
          <c:dLbls>
            <c:spPr>
              <a:noFill/>
            </c:spPr>
            <c:txPr>
              <a:bodyPr/>
              <a:lstStyle/>
              <a:p>
                <a:pPr>
                  <a:defRPr sz="1400" b="1"/>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Lerjord!$C$90:$G$90</c:f>
              <c:strCache>
                <c:ptCount val="5"/>
                <c:pt idx="0">
                  <c:v>Bl 35 </c:v>
                </c:pt>
                <c:pt idx="1">
                  <c:v>Bl 45</c:v>
                </c:pt>
                <c:pt idx="2">
                  <c:v>Bl 47</c:v>
                </c:pt>
                <c:pt idx="3">
                  <c:v>Bl 49</c:v>
                </c:pt>
                <c:pt idx="4">
                  <c:v>Rent Græs</c:v>
                </c:pt>
              </c:strCache>
            </c:strRef>
          </c:cat>
          <c:val>
            <c:numRef>
              <c:f>Lerjord!$C$120:$G$120</c:f>
              <c:numCache>
                <c:formatCode>_ * #,##0_ ;_ * \-#,##0_ ;_ * "-"??_ ;_ @_ </c:formatCode>
                <c:ptCount val="5"/>
                <c:pt idx="0">
                  <c:v>609.76306844759733</c:v>
                </c:pt>
                <c:pt idx="1">
                  <c:v>832.45646082272287</c:v>
                </c:pt>
                <c:pt idx="2">
                  <c:v>1179.5166890169423</c:v>
                </c:pt>
                <c:pt idx="3">
                  <c:v>94.269025321383964</c:v>
                </c:pt>
                <c:pt idx="4">
                  <c:v>-454.41543365392369</c:v>
                </c:pt>
              </c:numCache>
            </c:numRef>
          </c:val>
          <c:extLst>
            <c:ext xmlns:c16="http://schemas.microsoft.com/office/drawing/2014/chart" uri="{C3380CC4-5D6E-409C-BE32-E72D297353CC}">
              <c16:uniqueId val="{00000008-935C-4E9F-9FCC-37CC1C171DFC}"/>
            </c:ext>
          </c:extLst>
        </c:ser>
        <c:dLbls>
          <c:showLegendKey val="0"/>
          <c:showVal val="0"/>
          <c:showCatName val="0"/>
          <c:showSerName val="0"/>
          <c:showPercent val="0"/>
          <c:showBubbleSize val="0"/>
        </c:dLbls>
        <c:gapWidth val="10"/>
        <c:overlap val="100"/>
        <c:axId val="46536192"/>
        <c:axId val="46537728"/>
      </c:barChart>
      <c:catAx>
        <c:axId val="46536192"/>
        <c:scaling>
          <c:orientation val="minMax"/>
        </c:scaling>
        <c:delete val="0"/>
        <c:axPos val="b"/>
        <c:numFmt formatCode="General" sourceLinked="0"/>
        <c:majorTickMark val="out"/>
        <c:minorTickMark val="none"/>
        <c:tickLblPos val="low"/>
        <c:txPr>
          <a:bodyPr/>
          <a:lstStyle/>
          <a:p>
            <a:pPr>
              <a:defRPr sz="1400"/>
            </a:pPr>
            <a:endParaRPr lang="da-DK"/>
          </a:p>
        </c:txPr>
        <c:crossAx val="46537728"/>
        <c:crosses val="autoZero"/>
        <c:auto val="1"/>
        <c:lblAlgn val="ctr"/>
        <c:lblOffset val="100"/>
        <c:noMultiLvlLbl val="0"/>
      </c:catAx>
      <c:valAx>
        <c:axId val="46537728"/>
        <c:scaling>
          <c:orientation val="minMax"/>
          <c:max val="2000"/>
          <c:min val="-1000"/>
        </c:scaling>
        <c:delete val="0"/>
        <c:axPos val="l"/>
        <c:title>
          <c:tx>
            <c:rich>
              <a:bodyPr rot="-5400000" vert="horz"/>
              <a:lstStyle/>
              <a:p>
                <a:pPr>
                  <a:defRPr sz="1200"/>
                </a:pPr>
                <a:r>
                  <a:rPr lang="da-DK" sz="1200" dirty="0"/>
                  <a:t>Merindtægt, kr. pr. årsko</a:t>
                </a:r>
              </a:p>
            </c:rich>
          </c:tx>
          <c:overlay val="0"/>
        </c:title>
        <c:numFmt formatCode="_ * #,##0_ ;_ * \-#,##0_ ;_ * &quot;-&quot;??_ ;_ @_ " sourceLinked="1"/>
        <c:majorTickMark val="out"/>
        <c:minorTickMark val="none"/>
        <c:tickLblPos val="nextTo"/>
        <c:txPr>
          <a:bodyPr/>
          <a:lstStyle/>
          <a:p>
            <a:pPr>
              <a:defRPr sz="1400"/>
            </a:pPr>
            <a:endParaRPr lang="da-DK"/>
          </a:p>
        </c:txPr>
        <c:crossAx val="4653619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45520387548447"/>
          <c:y val="4.4852436180386569E-2"/>
          <c:w val="0.87709539184214769"/>
          <c:h val="0.87623733553855165"/>
        </c:manualLayout>
      </c:layout>
      <c:barChart>
        <c:barDir val="col"/>
        <c:grouping val="stacked"/>
        <c:varyColors val="0"/>
        <c:ser>
          <c:idx val="0"/>
          <c:order val="0"/>
          <c:tx>
            <c:strRef>
              <c:f>Lerjord!$A$151</c:f>
              <c:strCache>
                <c:ptCount val="1"/>
                <c:pt idx="0">
                  <c:v>Mælkesalg</c:v>
                </c:pt>
              </c:strCache>
            </c:strRef>
          </c:tx>
          <c:invertIfNegative val="0"/>
          <c:dLbls>
            <c:spPr>
              <a:noFill/>
              <a:ln>
                <a:noFill/>
              </a:ln>
              <a:effectLst/>
            </c:spPr>
            <c:txPr>
              <a:bodyPr/>
              <a:lstStyle/>
              <a:p>
                <a:pPr>
                  <a:defRPr>
                    <a:solidFill>
                      <a:schemeClr val="bg1"/>
                    </a:solidFill>
                  </a:defRPr>
                </a:pPr>
                <a:endParaRPr lang="da-DK"/>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Lerjord!$C$35:$G$35</c:f>
              <c:strCache>
                <c:ptCount val="5"/>
                <c:pt idx="0">
                  <c:v>Bl 35 </c:v>
                </c:pt>
                <c:pt idx="1">
                  <c:v>Bl 45</c:v>
                </c:pt>
                <c:pt idx="2">
                  <c:v>Bl 47</c:v>
                </c:pt>
                <c:pt idx="3">
                  <c:v>Bl 49</c:v>
                </c:pt>
                <c:pt idx="4">
                  <c:v>Rent græs</c:v>
                </c:pt>
              </c:strCache>
            </c:strRef>
          </c:cat>
          <c:val>
            <c:numRef>
              <c:f>Lerjord!$C$151:$G$151</c:f>
              <c:numCache>
                <c:formatCode>_ * #,##0_ ;_ * \-#,##0_ ;_ * "-"??_ ;_ @_ </c:formatCode>
                <c:ptCount val="5"/>
                <c:pt idx="0">
                  <c:v>578.85</c:v>
                </c:pt>
                <c:pt idx="1">
                  <c:v>494.7</c:v>
                </c:pt>
                <c:pt idx="2">
                  <c:v>578.85</c:v>
                </c:pt>
                <c:pt idx="3">
                  <c:v>-994.5</c:v>
                </c:pt>
                <c:pt idx="4">
                  <c:v>-744.6</c:v>
                </c:pt>
              </c:numCache>
            </c:numRef>
          </c:val>
          <c:extLst>
            <c:ext xmlns:c16="http://schemas.microsoft.com/office/drawing/2014/chart" uri="{C3380CC4-5D6E-409C-BE32-E72D297353CC}">
              <c16:uniqueId val="{00000000-2435-49F6-A51A-5C9575A7E345}"/>
            </c:ext>
          </c:extLst>
        </c:ser>
        <c:ser>
          <c:idx val="1"/>
          <c:order val="1"/>
          <c:tx>
            <c:strRef>
              <c:f>Lerjord!$A$152</c:f>
              <c:strCache>
                <c:ptCount val="1"/>
                <c:pt idx="0">
                  <c:v>Kornsalg</c:v>
                </c:pt>
              </c:strCache>
            </c:strRef>
          </c:tx>
          <c:invertIfNegative val="0"/>
          <c:dLbls>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Lerjord!$C$35:$G$35</c:f>
              <c:strCache>
                <c:ptCount val="5"/>
                <c:pt idx="0">
                  <c:v>Bl 35 </c:v>
                </c:pt>
                <c:pt idx="1">
                  <c:v>Bl 45</c:v>
                </c:pt>
                <c:pt idx="2">
                  <c:v>Bl 47</c:v>
                </c:pt>
                <c:pt idx="3">
                  <c:v>Bl 49</c:v>
                </c:pt>
                <c:pt idx="4">
                  <c:v>Rent græs</c:v>
                </c:pt>
              </c:strCache>
            </c:strRef>
          </c:cat>
          <c:val>
            <c:numRef>
              <c:f>Lerjord!$C$152:$G$152</c:f>
              <c:numCache>
                <c:formatCode>_ * #,##0_ ;_ * \-#,##0_ ;_ * "-"??_ ;_ @_ </c:formatCode>
                <c:ptCount val="5"/>
                <c:pt idx="0">
                  <c:v>34.554613128614001</c:v>
                </c:pt>
                <c:pt idx="1">
                  <c:v>306.81258907677881</c:v>
                </c:pt>
                <c:pt idx="2">
                  <c:v>547.08614022386212</c:v>
                </c:pt>
                <c:pt idx="3">
                  <c:v>275.06704626810199</c:v>
                </c:pt>
                <c:pt idx="4">
                  <c:v>240.59491845838448</c:v>
                </c:pt>
              </c:numCache>
            </c:numRef>
          </c:val>
          <c:extLst>
            <c:ext xmlns:c16="http://schemas.microsoft.com/office/drawing/2014/chart" uri="{C3380CC4-5D6E-409C-BE32-E72D297353CC}">
              <c16:uniqueId val="{00000001-2435-49F6-A51A-5C9575A7E345}"/>
            </c:ext>
          </c:extLst>
        </c:ser>
        <c:ser>
          <c:idx val="2"/>
          <c:order val="2"/>
          <c:tx>
            <c:strRef>
              <c:f>Lerjord!$A$153</c:f>
              <c:strCache>
                <c:ptCount val="1"/>
                <c:pt idx="0">
                  <c:v>Halmsalg</c:v>
                </c:pt>
              </c:strCache>
            </c:strRef>
          </c:tx>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2435-49F6-A51A-5C9575A7E345}"/>
                </c:ext>
              </c:extLst>
            </c:dLbl>
            <c:dLbl>
              <c:idx val="2"/>
              <c:delete val="1"/>
              <c:extLst>
                <c:ext xmlns:c15="http://schemas.microsoft.com/office/drawing/2012/chart" uri="{CE6537A1-D6FC-4f65-9D91-7224C49458BB}"/>
                <c:ext xmlns:c16="http://schemas.microsoft.com/office/drawing/2014/chart" uri="{C3380CC4-5D6E-409C-BE32-E72D297353CC}">
                  <c16:uniqueId val="{00000003-2435-49F6-A51A-5C9575A7E345}"/>
                </c:ext>
              </c:extLst>
            </c:dLbl>
            <c:dLbl>
              <c:idx val="4"/>
              <c:delete val="1"/>
              <c:extLst>
                <c:ext xmlns:c15="http://schemas.microsoft.com/office/drawing/2012/chart" uri="{CE6537A1-D6FC-4f65-9D91-7224C49458BB}"/>
                <c:ext xmlns:c16="http://schemas.microsoft.com/office/drawing/2014/chart" uri="{C3380CC4-5D6E-409C-BE32-E72D297353CC}">
                  <c16:uniqueId val="{00000004-2435-49F6-A51A-5C9575A7E345}"/>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Lerjord!$C$35:$G$35</c:f>
              <c:strCache>
                <c:ptCount val="5"/>
                <c:pt idx="0">
                  <c:v>Bl 35 </c:v>
                </c:pt>
                <c:pt idx="1">
                  <c:v>Bl 45</c:v>
                </c:pt>
                <c:pt idx="2">
                  <c:v>Bl 47</c:v>
                </c:pt>
                <c:pt idx="3">
                  <c:v>Bl 49</c:v>
                </c:pt>
                <c:pt idx="4">
                  <c:v>Rent græs</c:v>
                </c:pt>
              </c:strCache>
            </c:strRef>
          </c:cat>
          <c:val>
            <c:numRef>
              <c:f>Lerjord!$C$153:$G$153</c:f>
              <c:numCache>
                <c:formatCode>_ * #,##0_ ;_ * \-#,##0_ ;_ * "-"??_ ;_ @_ </c:formatCode>
                <c:ptCount val="5"/>
                <c:pt idx="0">
                  <c:v>-164.04878949152538</c:v>
                </c:pt>
                <c:pt idx="1">
                  <c:v>-22.673979053132644</c:v>
                </c:pt>
                <c:pt idx="2">
                  <c:v>3.2215715891736907</c:v>
                </c:pt>
                <c:pt idx="3">
                  <c:v>51.641231659486365</c:v>
                </c:pt>
                <c:pt idx="4">
                  <c:v>7.8957951616679205</c:v>
                </c:pt>
              </c:numCache>
            </c:numRef>
          </c:val>
          <c:extLst>
            <c:ext xmlns:c16="http://schemas.microsoft.com/office/drawing/2014/chart" uri="{C3380CC4-5D6E-409C-BE32-E72D297353CC}">
              <c16:uniqueId val="{00000005-2435-49F6-A51A-5C9575A7E345}"/>
            </c:ext>
          </c:extLst>
        </c:ser>
        <c:ser>
          <c:idx val="3"/>
          <c:order val="3"/>
          <c:tx>
            <c:strRef>
              <c:f>Lerjord!$A$154</c:f>
              <c:strCache>
                <c:ptCount val="1"/>
                <c:pt idx="0">
                  <c:v>Indkøbt foder</c:v>
                </c:pt>
              </c:strCache>
            </c:strRef>
          </c:tx>
          <c:invertIfNegative val="0"/>
          <c:dLbls>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Lerjord!$C$35:$G$35</c:f>
              <c:strCache>
                <c:ptCount val="5"/>
                <c:pt idx="0">
                  <c:v>Bl 35 </c:v>
                </c:pt>
                <c:pt idx="1">
                  <c:v>Bl 45</c:v>
                </c:pt>
                <c:pt idx="2">
                  <c:v>Bl 47</c:v>
                </c:pt>
                <c:pt idx="3">
                  <c:v>Bl 49</c:v>
                </c:pt>
                <c:pt idx="4">
                  <c:v>Rent græs</c:v>
                </c:pt>
              </c:strCache>
            </c:strRef>
          </c:cat>
          <c:val>
            <c:numRef>
              <c:f>Lerjord!$C$154:$G$154</c:f>
              <c:numCache>
                <c:formatCode>_ * #,##0_ ;_ * \-#,##0_ ;_ * "-"??_ ;_ @_ </c:formatCode>
                <c:ptCount val="5"/>
                <c:pt idx="0">
                  <c:v>801.61456525994993</c:v>
                </c:pt>
                <c:pt idx="1">
                  <c:v>431.54847189900698</c:v>
                </c:pt>
                <c:pt idx="2">
                  <c:v>142.81133706754656</c:v>
                </c:pt>
                <c:pt idx="3">
                  <c:v>431.54847189900698</c:v>
                </c:pt>
                <c:pt idx="4">
                  <c:v>281.51136782660905</c:v>
                </c:pt>
              </c:numCache>
            </c:numRef>
          </c:val>
          <c:extLst>
            <c:ext xmlns:c16="http://schemas.microsoft.com/office/drawing/2014/chart" uri="{C3380CC4-5D6E-409C-BE32-E72D297353CC}">
              <c16:uniqueId val="{00000006-2435-49F6-A51A-5C9575A7E345}"/>
            </c:ext>
          </c:extLst>
        </c:ser>
        <c:ser>
          <c:idx val="4"/>
          <c:order val="4"/>
          <c:tx>
            <c:strRef>
              <c:f>Lerjord!$A$155</c:f>
              <c:strCache>
                <c:ptCount val="1"/>
                <c:pt idx="0">
                  <c:v>øvrige staldudgifter</c:v>
                </c:pt>
              </c:strCache>
            </c:strRef>
          </c:tx>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2435-49F6-A51A-5C9575A7E345}"/>
                </c:ext>
              </c:extLst>
            </c:dLbl>
            <c:dLbl>
              <c:idx val="2"/>
              <c:delete val="1"/>
              <c:extLst>
                <c:ext xmlns:c15="http://schemas.microsoft.com/office/drawing/2012/chart" uri="{CE6537A1-D6FC-4f65-9D91-7224C49458BB}"/>
                <c:ext xmlns:c16="http://schemas.microsoft.com/office/drawing/2014/chart" uri="{C3380CC4-5D6E-409C-BE32-E72D297353CC}">
                  <c16:uniqueId val="{00000008-2435-49F6-A51A-5C9575A7E345}"/>
                </c:ext>
              </c:extLst>
            </c:dLbl>
            <c:dLbl>
              <c:idx val="3"/>
              <c:delete val="1"/>
              <c:extLst>
                <c:ext xmlns:c15="http://schemas.microsoft.com/office/drawing/2012/chart" uri="{CE6537A1-D6FC-4f65-9D91-7224C49458BB}"/>
                <c:ext xmlns:c16="http://schemas.microsoft.com/office/drawing/2014/chart" uri="{C3380CC4-5D6E-409C-BE32-E72D297353CC}">
                  <c16:uniqueId val="{00000009-2435-49F6-A51A-5C9575A7E345}"/>
                </c:ext>
              </c:extLst>
            </c:dLbl>
            <c:dLbl>
              <c:idx val="4"/>
              <c:delete val="1"/>
              <c:extLst>
                <c:ext xmlns:c15="http://schemas.microsoft.com/office/drawing/2012/chart" uri="{CE6537A1-D6FC-4f65-9D91-7224C49458BB}"/>
                <c:ext xmlns:c16="http://schemas.microsoft.com/office/drawing/2014/chart" uri="{C3380CC4-5D6E-409C-BE32-E72D297353CC}">
                  <c16:uniqueId val="{0000000A-2435-49F6-A51A-5C9575A7E345}"/>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Lerjord!$C$35:$G$35</c:f>
              <c:strCache>
                <c:ptCount val="5"/>
                <c:pt idx="0">
                  <c:v>Bl 35 </c:v>
                </c:pt>
                <c:pt idx="1">
                  <c:v>Bl 45</c:v>
                </c:pt>
                <c:pt idx="2">
                  <c:v>Bl 47</c:v>
                </c:pt>
                <c:pt idx="3">
                  <c:v>Bl 49</c:v>
                </c:pt>
                <c:pt idx="4">
                  <c:v>Rent græs</c:v>
                </c:pt>
              </c:strCache>
            </c:strRef>
          </c:cat>
          <c:val>
            <c:numRef>
              <c:f>Lerjord!$C$155:$G$155</c:f>
              <c:numCache>
                <c:formatCode>_ * #,##0_ ;_ * \-#,##0_ ;_ * "-"??_ ;_ @_ </c:formatCode>
                <c:ptCount val="5"/>
                <c:pt idx="0">
                  <c:v>74.118329411764719</c:v>
                </c:pt>
                <c:pt idx="1">
                  <c:v>39.00964705882361</c:v>
                </c:pt>
                <c:pt idx="2">
                  <c:v>50.712541176470623</c:v>
                </c:pt>
                <c:pt idx="3">
                  <c:v>3.9009647058823611</c:v>
                </c:pt>
                <c:pt idx="4">
                  <c:v>19.504823529411805</c:v>
                </c:pt>
              </c:numCache>
            </c:numRef>
          </c:val>
          <c:extLst>
            <c:ext xmlns:c16="http://schemas.microsoft.com/office/drawing/2014/chart" uri="{C3380CC4-5D6E-409C-BE32-E72D297353CC}">
              <c16:uniqueId val="{0000000B-2435-49F6-A51A-5C9575A7E345}"/>
            </c:ext>
          </c:extLst>
        </c:ser>
        <c:ser>
          <c:idx val="5"/>
          <c:order val="5"/>
          <c:tx>
            <c:strRef>
              <c:f>Lerjord!$A$156</c:f>
              <c:strCache>
                <c:ptCount val="1"/>
                <c:pt idx="0">
                  <c:v>Stykomk.mark</c:v>
                </c:pt>
              </c:strCache>
            </c:strRef>
          </c:tx>
          <c:invertIfNegative val="0"/>
          <c:dLbls>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Lerjord!$C$35:$G$35</c:f>
              <c:strCache>
                <c:ptCount val="5"/>
                <c:pt idx="0">
                  <c:v>Bl 35 </c:v>
                </c:pt>
                <c:pt idx="1">
                  <c:v>Bl 45</c:v>
                </c:pt>
                <c:pt idx="2">
                  <c:v>Bl 47</c:v>
                </c:pt>
                <c:pt idx="3">
                  <c:v>Bl 49</c:v>
                </c:pt>
                <c:pt idx="4">
                  <c:v>Rent græs</c:v>
                </c:pt>
              </c:strCache>
            </c:strRef>
          </c:cat>
          <c:val>
            <c:numRef>
              <c:f>Lerjord!$C$156:$G$156</c:f>
              <c:numCache>
                <c:formatCode>_ * #,##0_ ;_ * \-#,##0_ ;_ * "-"??_ ;_ @_ </c:formatCode>
                <c:ptCount val="5"/>
                <c:pt idx="0">
                  <c:v>-153.60845100138511</c:v>
                </c:pt>
                <c:pt idx="1">
                  <c:v>101.30301593549288</c:v>
                </c:pt>
                <c:pt idx="2">
                  <c:v>640.94364981682622</c:v>
                </c:pt>
                <c:pt idx="3">
                  <c:v>196.58015409647197</c:v>
                </c:pt>
                <c:pt idx="4">
                  <c:v>-160.5130371579819</c:v>
                </c:pt>
              </c:numCache>
            </c:numRef>
          </c:val>
          <c:extLst>
            <c:ext xmlns:c16="http://schemas.microsoft.com/office/drawing/2014/chart" uri="{C3380CC4-5D6E-409C-BE32-E72D297353CC}">
              <c16:uniqueId val="{0000000C-2435-49F6-A51A-5C9575A7E345}"/>
            </c:ext>
          </c:extLst>
        </c:ser>
        <c:ser>
          <c:idx val="6"/>
          <c:order val="6"/>
          <c:tx>
            <c:strRef>
              <c:f>Lerjord!$A$157</c:f>
              <c:strCache>
                <c:ptCount val="1"/>
                <c:pt idx="0">
                  <c:v>Maskinomk.</c:v>
                </c:pt>
              </c:strCache>
            </c:strRef>
          </c:tx>
          <c:invertIfNegative val="0"/>
          <c:dLbls>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Lerjord!$C$35:$G$35</c:f>
              <c:strCache>
                <c:ptCount val="5"/>
                <c:pt idx="0">
                  <c:v>Bl 35 </c:v>
                </c:pt>
                <c:pt idx="1">
                  <c:v>Bl 45</c:v>
                </c:pt>
                <c:pt idx="2">
                  <c:v>Bl 47</c:v>
                </c:pt>
                <c:pt idx="3">
                  <c:v>Bl 49</c:v>
                </c:pt>
                <c:pt idx="4">
                  <c:v>Rent græs</c:v>
                </c:pt>
              </c:strCache>
            </c:strRef>
          </c:cat>
          <c:val>
            <c:numRef>
              <c:f>Lerjord!$C$157:$G$157</c:f>
              <c:numCache>
                <c:formatCode>_ * #,##0_ ;_ * \-#,##0_ ;_ * "-"??_ ;_ @_ </c:formatCode>
                <c:ptCount val="5"/>
                <c:pt idx="0">
                  <c:v>-400.16485984004566</c:v>
                </c:pt>
                <c:pt idx="1">
                  <c:v>-306.77470011279104</c:v>
                </c:pt>
                <c:pt idx="2">
                  <c:v>-362.16277370110038</c:v>
                </c:pt>
                <c:pt idx="3">
                  <c:v>-325.0621464899869</c:v>
                </c:pt>
                <c:pt idx="4">
                  <c:v>-324.63419645120621</c:v>
                </c:pt>
              </c:numCache>
            </c:numRef>
          </c:val>
          <c:extLst>
            <c:ext xmlns:c16="http://schemas.microsoft.com/office/drawing/2014/chart" uri="{C3380CC4-5D6E-409C-BE32-E72D297353CC}">
              <c16:uniqueId val="{0000000D-2435-49F6-A51A-5C9575A7E345}"/>
            </c:ext>
          </c:extLst>
        </c:ser>
        <c:ser>
          <c:idx val="7"/>
          <c:order val="7"/>
          <c:spPr>
            <a:solidFill>
              <a:sysClr val="window" lastClr="FFFFFF"/>
            </a:solidFill>
          </c:spPr>
          <c:invertIfNegative val="0"/>
          <c:dLbls>
            <c:spPr>
              <a:noFill/>
            </c:spPr>
            <c:txPr>
              <a:bodyPr/>
              <a:lstStyle/>
              <a:p>
                <a:pPr>
                  <a:defRPr sz="1400" b="1"/>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Lerjord!$C$35:$G$35</c:f>
              <c:strCache>
                <c:ptCount val="5"/>
                <c:pt idx="0">
                  <c:v>Bl 35 </c:v>
                </c:pt>
                <c:pt idx="1">
                  <c:v>Bl 45</c:v>
                </c:pt>
                <c:pt idx="2">
                  <c:v>Bl 47</c:v>
                </c:pt>
                <c:pt idx="3">
                  <c:v>Bl 49</c:v>
                </c:pt>
                <c:pt idx="4">
                  <c:v>Rent græs</c:v>
                </c:pt>
              </c:strCache>
            </c:strRef>
          </c:cat>
          <c:val>
            <c:numRef>
              <c:f>Lerjord!$C$158:$G$158</c:f>
              <c:numCache>
                <c:formatCode>_ * #,##0_ ;_ * \-#,##0_ ;_ * "-"??_ ;_ @_ </c:formatCode>
                <c:ptCount val="5"/>
                <c:pt idx="0">
                  <c:v>771.31540746737267</c:v>
                </c:pt>
                <c:pt idx="1">
                  <c:v>1043.9250448041782</c:v>
                </c:pt>
                <c:pt idx="2">
                  <c:v>1601.4624661727762</c:v>
                </c:pt>
                <c:pt idx="3">
                  <c:v>-360.82427786103449</c:v>
                </c:pt>
                <c:pt idx="4">
                  <c:v>-680.24032863311697</c:v>
                </c:pt>
              </c:numCache>
            </c:numRef>
          </c:val>
          <c:extLst>
            <c:ext xmlns:c16="http://schemas.microsoft.com/office/drawing/2014/chart" uri="{C3380CC4-5D6E-409C-BE32-E72D297353CC}">
              <c16:uniqueId val="{0000000E-2435-49F6-A51A-5C9575A7E345}"/>
            </c:ext>
          </c:extLst>
        </c:ser>
        <c:dLbls>
          <c:showLegendKey val="0"/>
          <c:showVal val="1"/>
          <c:showCatName val="0"/>
          <c:showSerName val="0"/>
          <c:showPercent val="0"/>
          <c:showBubbleSize val="0"/>
        </c:dLbls>
        <c:gapWidth val="11"/>
        <c:overlap val="100"/>
        <c:axId val="56982912"/>
        <c:axId val="58655872"/>
      </c:barChart>
      <c:catAx>
        <c:axId val="56982912"/>
        <c:scaling>
          <c:orientation val="minMax"/>
        </c:scaling>
        <c:delete val="0"/>
        <c:axPos val="b"/>
        <c:numFmt formatCode="General" sourceLinked="0"/>
        <c:majorTickMark val="out"/>
        <c:minorTickMark val="none"/>
        <c:tickLblPos val="low"/>
        <c:txPr>
          <a:bodyPr/>
          <a:lstStyle/>
          <a:p>
            <a:pPr>
              <a:defRPr sz="1400"/>
            </a:pPr>
            <a:endParaRPr lang="da-DK"/>
          </a:p>
        </c:txPr>
        <c:crossAx val="58655872"/>
        <c:crosses val="autoZero"/>
        <c:auto val="1"/>
        <c:lblAlgn val="ctr"/>
        <c:lblOffset val="100"/>
        <c:noMultiLvlLbl val="0"/>
      </c:catAx>
      <c:valAx>
        <c:axId val="58655872"/>
        <c:scaling>
          <c:orientation val="minMax"/>
          <c:max val="2800"/>
          <c:min val="-1500"/>
        </c:scaling>
        <c:delete val="0"/>
        <c:axPos val="l"/>
        <c:title>
          <c:tx>
            <c:rich>
              <a:bodyPr rot="-5400000" vert="horz"/>
              <a:lstStyle/>
              <a:p>
                <a:pPr>
                  <a:defRPr sz="1400"/>
                </a:pPr>
                <a:r>
                  <a:rPr lang="en-US" sz="1400"/>
                  <a:t>Merindtægt, kr. pr. årsko</a:t>
                </a:r>
              </a:p>
            </c:rich>
          </c:tx>
          <c:overlay val="0"/>
        </c:title>
        <c:numFmt formatCode="_ * #,##0_ ;_ * \-#,##0_ ;_ * &quot;-&quot;??_ ;_ @_ " sourceLinked="1"/>
        <c:majorTickMark val="out"/>
        <c:minorTickMark val="none"/>
        <c:tickLblPos val="nextTo"/>
        <c:txPr>
          <a:bodyPr/>
          <a:lstStyle/>
          <a:p>
            <a:pPr>
              <a:defRPr sz="1400"/>
            </a:pPr>
            <a:endParaRPr lang="da-DK"/>
          </a:p>
        </c:txPr>
        <c:crossAx val="5698291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'Ark2'!$AI$35</c:f>
              <c:strCache>
                <c:ptCount val="1"/>
                <c:pt idx="0">
                  <c:v>35</c:v>
                </c:pt>
              </c:strCache>
            </c:strRef>
          </c:tx>
          <c:invertIfNegative val="0"/>
          <c:cat>
            <c:numRef>
              <c:f>'Ark2'!$AH$36:$AH$40</c:f>
              <c:numCache>
                <c:formatCode>General</c:formatCode>
                <c:ptCount val="5"/>
                <c:pt idx="0">
                  <c:v>1</c:v>
                </c:pt>
                <c:pt idx="1">
                  <c:v>2</c:v>
                </c:pt>
                <c:pt idx="2">
                  <c:v>3</c:v>
                </c:pt>
                <c:pt idx="3">
                  <c:v>4</c:v>
                </c:pt>
                <c:pt idx="4">
                  <c:v>5</c:v>
                </c:pt>
              </c:numCache>
            </c:numRef>
          </c:cat>
          <c:val>
            <c:numRef>
              <c:f>'Ark2'!$AI$36:$AI$40</c:f>
              <c:numCache>
                <c:formatCode>General</c:formatCode>
                <c:ptCount val="5"/>
                <c:pt idx="0">
                  <c:v>84.94</c:v>
                </c:pt>
                <c:pt idx="1">
                  <c:v>75.61</c:v>
                </c:pt>
                <c:pt idx="2">
                  <c:v>78.3</c:v>
                </c:pt>
                <c:pt idx="3">
                  <c:v>73.400000000000006</c:v>
                </c:pt>
                <c:pt idx="4">
                  <c:v>77</c:v>
                </c:pt>
              </c:numCache>
            </c:numRef>
          </c:val>
          <c:extLst>
            <c:ext xmlns:c16="http://schemas.microsoft.com/office/drawing/2014/chart" uri="{C3380CC4-5D6E-409C-BE32-E72D297353CC}">
              <c16:uniqueId val="{00000000-88BC-4599-AE13-3AE1BCBDC049}"/>
            </c:ext>
          </c:extLst>
        </c:ser>
        <c:ser>
          <c:idx val="1"/>
          <c:order val="1"/>
          <c:tx>
            <c:strRef>
              <c:f>'Ark2'!$AJ$35</c:f>
              <c:strCache>
                <c:ptCount val="1"/>
                <c:pt idx="0">
                  <c:v>45</c:v>
                </c:pt>
              </c:strCache>
            </c:strRef>
          </c:tx>
          <c:invertIfNegative val="0"/>
          <c:cat>
            <c:numRef>
              <c:f>'Ark2'!$AH$36:$AH$40</c:f>
              <c:numCache>
                <c:formatCode>General</c:formatCode>
                <c:ptCount val="5"/>
                <c:pt idx="0">
                  <c:v>1</c:v>
                </c:pt>
                <c:pt idx="1">
                  <c:v>2</c:v>
                </c:pt>
                <c:pt idx="2">
                  <c:v>3</c:v>
                </c:pt>
                <c:pt idx="3">
                  <c:v>4</c:v>
                </c:pt>
                <c:pt idx="4">
                  <c:v>5</c:v>
                </c:pt>
              </c:numCache>
            </c:numRef>
          </c:cat>
          <c:val>
            <c:numRef>
              <c:f>'Ark2'!$AJ$36:$AJ$40</c:f>
              <c:numCache>
                <c:formatCode>General</c:formatCode>
                <c:ptCount val="5"/>
                <c:pt idx="0">
                  <c:v>81.349999999999994</c:v>
                </c:pt>
                <c:pt idx="1">
                  <c:v>74.91</c:v>
                </c:pt>
                <c:pt idx="2">
                  <c:v>72.2</c:v>
                </c:pt>
                <c:pt idx="3">
                  <c:v>69.099999999999994</c:v>
                </c:pt>
                <c:pt idx="4">
                  <c:v>75.900000000000006</c:v>
                </c:pt>
              </c:numCache>
            </c:numRef>
          </c:val>
          <c:extLst>
            <c:ext xmlns:c16="http://schemas.microsoft.com/office/drawing/2014/chart" uri="{C3380CC4-5D6E-409C-BE32-E72D297353CC}">
              <c16:uniqueId val="{00000001-88BC-4599-AE13-3AE1BCBDC049}"/>
            </c:ext>
          </c:extLst>
        </c:ser>
        <c:ser>
          <c:idx val="2"/>
          <c:order val="2"/>
          <c:tx>
            <c:strRef>
              <c:f>'Ark2'!$AK$35</c:f>
              <c:strCache>
                <c:ptCount val="1"/>
                <c:pt idx="0">
                  <c:v>47</c:v>
                </c:pt>
              </c:strCache>
            </c:strRef>
          </c:tx>
          <c:invertIfNegative val="0"/>
          <c:cat>
            <c:numRef>
              <c:f>'Ark2'!$AH$36:$AH$40</c:f>
              <c:numCache>
                <c:formatCode>General</c:formatCode>
                <c:ptCount val="5"/>
                <c:pt idx="0">
                  <c:v>1</c:v>
                </c:pt>
                <c:pt idx="1">
                  <c:v>2</c:v>
                </c:pt>
                <c:pt idx="2">
                  <c:v>3</c:v>
                </c:pt>
                <c:pt idx="3">
                  <c:v>4</c:v>
                </c:pt>
                <c:pt idx="4">
                  <c:v>5</c:v>
                </c:pt>
              </c:numCache>
            </c:numRef>
          </c:cat>
          <c:val>
            <c:numRef>
              <c:f>'Ark2'!$AK$36:$AK$40</c:f>
              <c:numCache>
                <c:formatCode>General</c:formatCode>
                <c:ptCount val="5"/>
                <c:pt idx="0">
                  <c:v>80.14</c:v>
                </c:pt>
                <c:pt idx="1">
                  <c:v>73.959999999999994</c:v>
                </c:pt>
                <c:pt idx="2">
                  <c:v>70.2</c:v>
                </c:pt>
                <c:pt idx="3">
                  <c:v>68.2</c:v>
                </c:pt>
                <c:pt idx="4">
                  <c:v>74.900000000000006</c:v>
                </c:pt>
              </c:numCache>
            </c:numRef>
          </c:val>
          <c:extLst>
            <c:ext xmlns:c16="http://schemas.microsoft.com/office/drawing/2014/chart" uri="{C3380CC4-5D6E-409C-BE32-E72D297353CC}">
              <c16:uniqueId val="{00000002-88BC-4599-AE13-3AE1BCBDC049}"/>
            </c:ext>
          </c:extLst>
        </c:ser>
        <c:ser>
          <c:idx val="3"/>
          <c:order val="3"/>
          <c:tx>
            <c:strRef>
              <c:f>'Ark2'!$AL$35</c:f>
              <c:strCache>
                <c:ptCount val="1"/>
                <c:pt idx="0">
                  <c:v>49</c:v>
                </c:pt>
              </c:strCache>
            </c:strRef>
          </c:tx>
          <c:invertIfNegative val="0"/>
          <c:cat>
            <c:numRef>
              <c:f>'Ark2'!$AH$36:$AH$40</c:f>
              <c:numCache>
                <c:formatCode>General</c:formatCode>
                <c:ptCount val="5"/>
                <c:pt idx="0">
                  <c:v>1</c:v>
                </c:pt>
                <c:pt idx="1">
                  <c:v>2</c:v>
                </c:pt>
                <c:pt idx="2">
                  <c:v>3</c:v>
                </c:pt>
                <c:pt idx="3">
                  <c:v>4</c:v>
                </c:pt>
                <c:pt idx="4">
                  <c:v>5</c:v>
                </c:pt>
              </c:numCache>
            </c:numRef>
          </c:cat>
          <c:val>
            <c:numRef>
              <c:f>'Ark2'!$AL$36:$AL$40</c:f>
              <c:numCache>
                <c:formatCode>General</c:formatCode>
                <c:ptCount val="5"/>
                <c:pt idx="0">
                  <c:v>77.56</c:v>
                </c:pt>
                <c:pt idx="1">
                  <c:v>73.63</c:v>
                </c:pt>
                <c:pt idx="2">
                  <c:v>72.2</c:v>
                </c:pt>
                <c:pt idx="3">
                  <c:v>68.099999999999994</c:v>
                </c:pt>
                <c:pt idx="4">
                  <c:v>74.5</c:v>
                </c:pt>
              </c:numCache>
            </c:numRef>
          </c:val>
          <c:extLst>
            <c:ext xmlns:c16="http://schemas.microsoft.com/office/drawing/2014/chart" uri="{C3380CC4-5D6E-409C-BE32-E72D297353CC}">
              <c16:uniqueId val="{00000003-88BC-4599-AE13-3AE1BCBDC049}"/>
            </c:ext>
          </c:extLst>
        </c:ser>
        <c:dLbls>
          <c:showLegendKey val="0"/>
          <c:showVal val="0"/>
          <c:showCatName val="0"/>
          <c:showSerName val="0"/>
          <c:showPercent val="0"/>
          <c:showBubbleSize val="0"/>
        </c:dLbls>
        <c:gapWidth val="150"/>
        <c:axId val="58689024"/>
        <c:axId val="58690944"/>
      </c:barChart>
      <c:catAx>
        <c:axId val="58689024"/>
        <c:scaling>
          <c:orientation val="minMax"/>
        </c:scaling>
        <c:delete val="0"/>
        <c:axPos val="b"/>
        <c:title>
          <c:tx>
            <c:rich>
              <a:bodyPr/>
              <a:lstStyle/>
              <a:p>
                <a:pPr>
                  <a:defRPr sz="1400"/>
                </a:pPr>
                <a:r>
                  <a:rPr lang="en-US" sz="1400"/>
                  <a:t>Slæt</a:t>
                </a:r>
              </a:p>
            </c:rich>
          </c:tx>
          <c:overlay val="0"/>
        </c:title>
        <c:numFmt formatCode="General" sourceLinked="1"/>
        <c:majorTickMark val="out"/>
        <c:minorTickMark val="none"/>
        <c:tickLblPos val="nextTo"/>
        <c:txPr>
          <a:bodyPr/>
          <a:lstStyle/>
          <a:p>
            <a:pPr>
              <a:defRPr sz="1400"/>
            </a:pPr>
            <a:endParaRPr lang="da-DK"/>
          </a:p>
        </c:txPr>
        <c:crossAx val="58690944"/>
        <c:crosses val="autoZero"/>
        <c:auto val="1"/>
        <c:lblAlgn val="ctr"/>
        <c:lblOffset val="100"/>
        <c:noMultiLvlLbl val="0"/>
      </c:catAx>
      <c:valAx>
        <c:axId val="58690944"/>
        <c:scaling>
          <c:orientation val="minMax"/>
          <c:min val="60"/>
        </c:scaling>
        <c:delete val="0"/>
        <c:axPos val="l"/>
        <c:majorGridlines/>
        <c:title>
          <c:tx>
            <c:rich>
              <a:bodyPr rot="-5400000" vert="horz"/>
              <a:lstStyle/>
              <a:p>
                <a:pPr>
                  <a:defRPr sz="1400"/>
                </a:pPr>
                <a:r>
                  <a:rPr lang="en-US" sz="1400"/>
                  <a:t>FK org. stof</a:t>
                </a:r>
              </a:p>
            </c:rich>
          </c:tx>
          <c:layout>
            <c:manualLayout>
              <c:xMode val="edge"/>
              <c:yMode val="edge"/>
              <c:x val="8.3333333333333332E-3"/>
              <c:y val="0.29150627004957713"/>
            </c:manualLayout>
          </c:layout>
          <c:overlay val="0"/>
        </c:title>
        <c:numFmt formatCode="General" sourceLinked="1"/>
        <c:majorTickMark val="out"/>
        <c:minorTickMark val="none"/>
        <c:tickLblPos val="nextTo"/>
        <c:txPr>
          <a:bodyPr/>
          <a:lstStyle/>
          <a:p>
            <a:pPr>
              <a:defRPr sz="1400"/>
            </a:pPr>
            <a:endParaRPr lang="da-DK"/>
          </a:p>
        </c:txPr>
        <c:crossAx val="58689024"/>
        <c:crosses val="autoZero"/>
        <c:crossBetween val="between"/>
      </c:valAx>
    </c:plotArea>
    <c:legend>
      <c:legendPos val="r"/>
      <c:overlay val="0"/>
      <c:txPr>
        <a:bodyPr/>
        <a:lstStyle/>
        <a:p>
          <a:pPr>
            <a:defRPr sz="1400"/>
          </a:pPr>
          <a:endParaRPr lang="da-DK"/>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685141347067795E-2"/>
          <c:y val="4.6080048483939692E-2"/>
          <c:w val="0.81410256410256399"/>
          <c:h val="0.76580648285255504"/>
        </c:manualLayout>
      </c:layout>
      <c:scatterChart>
        <c:scatterStyle val="lineMarker"/>
        <c:varyColors val="0"/>
        <c:ser>
          <c:idx val="3"/>
          <c:order val="3"/>
          <c:tx>
            <c:strRef>
              <c:f>'Ark1'!$P$2</c:f>
              <c:strCache>
                <c:ptCount val="1"/>
                <c:pt idx="0">
                  <c:v>35</c:v>
                </c:pt>
              </c:strCache>
            </c:strRef>
          </c:tx>
          <c:spPr>
            <a:ln w="28575">
              <a:noFill/>
            </a:ln>
          </c:spPr>
          <c:marker>
            <c:symbol val="diamond"/>
            <c:size val="10"/>
            <c:spPr>
              <a:noFill/>
              <a:ln w="25400">
                <a:solidFill>
                  <a:schemeClr val="accent1"/>
                </a:solidFill>
              </a:ln>
            </c:spPr>
          </c:marker>
          <c:trendline>
            <c:spPr>
              <a:ln w="38100">
                <a:solidFill>
                  <a:schemeClr val="accent5"/>
                </a:solidFill>
              </a:ln>
            </c:spPr>
            <c:trendlineType val="poly"/>
            <c:order val="2"/>
            <c:dispRSqr val="0"/>
            <c:dispEq val="0"/>
          </c:trendline>
          <c:xVal>
            <c:numRef>
              <c:f>'Ark1'!$O$25:$O$29</c:f>
              <c:numCache>
                <c:formatCode>d\-mmm</c:formatCode>
                <c:ptCount val="5"/>
                <c:pt idx="0">
                  <c:v>42513</c:v>
                </c:pt>
                <c:pt idx="1">
                  <c:v>42519</c:v>
                </c:pt>
                <c:pt idx="2">
                  <c:v>42504</c:v>
                </c:pt>
                <c:pt idx="3">
                  <c:v>42518</c:v>
                </c:pt>
                <c:pt idx="4">
                  <c:v>42532</c:v>
                </c:pt>
              </c:numCache>
            </c:numRef>
          </c:xVal>
          <c:yVal>
            <c:numRef>
              <c:f>'Ark1'!$P$25:$P$29</c:f>
              <c:numCache>
                <c:formatCode>General</c:formatCode>
                <c:ptCount val="5"/>
                <c:pt idx="0">
                  <c:v>21.1</c:v>
                </c:pt>
                <c:pt idx="1">
                  <c:v>29.4</c:v>
                </c:pt>
                <c:pt idx="2">
                  <c:v>11.1</c:v>
                </c:pt>
                <c:pt idx="3">
                  <c:v>22.3</c:v>
                </c:pt>
                <c:pt idx="4" formatCode="0">
                  <c:v>40.4</c:v>
                </c:pt>
              </c:numCache>
            </c:numRef>
          </c:yVal>
          <c:smooth val="0"/>
          <c:extLst>
            <c:ext xmlns:c16="http://schemas.microsoft.com/office/drawing/2014/chart" uri="{C3380CC4-5D6E-409C-BE32-E72D297353CC}">
              <c16:uniqueId val="{00000001-9572-41FC-B332-B0A9953CEE77}"/>
            </c:ext>
          </c:extLst>
        </c:ser>
        <c:ser>
          <c:idx val="4"/>
          <c:order val="4"/>
          <c:tx>
            <c:strRef>
              <c:f>'Ark1'!$Q$2</c:f>
              <c:strCache>
                <c:ptCount val="1"/>
                <c:pt idx="0">
                  <c:v>45</c:v>
                </c:pt>
              </c:strCache>
            </c:strRef>
          </c:tx>
          <c:spPr>
            <a:ln w="28575">
              <a:noFill/>
            </a:ln>
          </c:spPr>
          <c:marker>
            <c:symbol val="square"/>
            <c:size val="10"/>
            <c:spPr>
              <a:noFill/>
              <a:ln w="15875">
                <a:solidFill>
                  <a:schemeClr val="accent6"/>
                </a:solidFill>
              </a:ln>
            </c:spPr>
          </c:marker>
          <c:trendline>
            <c:spPr>
              <a:ln w="38100">
                <a:solidFill>
                  <a:schemeClr val="accent6"/>
                </a:solidFill>
              </a:ln>
            </c:spPr>
            <c:trendlineType val="linear"/>
            <c:dispRSqr val="0"/>
            <c:dispEq val="0"/>
          </c:trendline>
          <c:xVal>
            <c:numRef>
              <c:f>'Ark1'!$O$25:$O$29</c:f>
              <c:numCache>
                <c:formatCode>d\-mmm</c:formatCode>
                <c:ptCount val="5"/>
                <c:pt idx="0">
                  <c:v>42513</c:v>
                </c:pt>
                <c:pt idx="1">
                  <c:v>42519</c:v>
                </c:pt>
                <c:pt idx="2">
                  <c:v>42504</c:v>
                </c:pt>
                <c:pt idx="3">
                  <c:v>42518</c:v>
                </c:pt>
                <c:pt idx="4">
                  <c:v>42532</c:v>
                </c:pt>
              </c:numCache>
            </c:numRef>
          </c:xVal>
          <c:yVal>
            <c:numRef>
              <c:f>'Ark1'!$Q$25:$Q$29</c:f>
              <c:numCache>
                <c:formatCode>General</c:formatCode>
                <c:ptCount val="5"/>
                <c:pt idx="0">
                  <c:v>40.200000000000003</c:v>
                </c:pt>
                <c:pt idx="1">
                  <c:v>44.8</c:v>
                </c:pt>
                <c:pt idx="2">
                  <c:v>13.9</c:v>
                </c:pt>
                <c:pt idx="3">
                  <c:v>27.4</c:v>
                </c:pt>
                <c:pt idx="4" formatCode="0">
                  <c:v>50.3</c:v>
                </c:pt>
              </c:numCache>
            </c:numRef>
          </c:yVal>
          <c:smooth val="0"/>
          <c:extLst>
            <c:ext xmlns:c16="http://schemas.microsoft.com/office/drawing/2014/chart" uri="{C3380CC4-5D6E-409C-BE32-E72D297353CC}">
              <c16:uniqueId val="{00000003-9572-41FC-B332-B0A9953CEE77}"/>
            </c:ext>
          </c:extLst>
        </c:ser>
        <c:ser>
          <c:idx val="5"/>
          <c:order val="5"/>
          <c:tx>
            <c:strRef>
              <c:f>'Ark1'!$R$2</c:f>
              <c:strCache>
                <c:ptCount val="1"/>
                <c:pt idx="0">
                  <c:v>49</c:v>
                </c:pt>
              </c:strCache>
            </c:strRef>
          </c:tx>
          <c:spPr>
            <a:ln w="28575">
              <a:noFill/>
            </a:ln>
          </c:spPr>
          <c:marker>
            <c:symbol val="triangle"/>
            <c:size val="12"/>
            <c:spPr>
              <a:noFill/>
              <a:ln w="25400">
                <a:solidFill>
                  <a:schemeClr val="accent3"/>
                </a:solidFill>
              </a:ln>
            </c:spPr>
          </c:marker>
          <c:trendline>
            <c:spPr>
              <a:ln w="38100">
                <a:solidFill>
                  <a:schemeClr val="accent3"/>
                </a:solidFill>
              </a:ln>
            </c:spPr>
            <c:trendlineType val="poly"/>
            <c:order val="2"/>
            <c:dispRSqr val="0"/>
            <c:dispEq val="0"/>
          </c:trendline>
          <c:xVal>
            <c:numRef>
              <c:f>'Ark1'!$O$25:$O$29</c:f>
              <c:numCache>
                <c:formatCode>d\-mmm</c:formatCode>
                <c:ptCount val="5"/>
                <c:pt idx="0">
                  <c:v>42513</c:v>
                </c:pt>
                <c:pt idx="1">
                  <c:v>42519</c:v>
                </c:pt>
                <c:pt idx="2">
                  <c:v>42504</c:v>
                </c:pt>
                <c:pt idx="3">
                  <c:v>42518</c:v>
                </c:pt>
                <c:pt idx="4">
                  <c:v>42532</c:v>
                </c:pt>
              </c:numCache>
            </c:numRef>
          </c:xVal>
          <c:yVal>
            <c:numRef>
              <c:f>'Ark1'!$R$25:$R$29</c:f>
              <c:numCache>
                <c:formatCode>General</c:formatCode>
                <c:ptCount val="5"/>
                <c:pt idx="0">
                  <c:v>40.200000000000003</c:v>
                </c:pt>
                <c:pt idx="1">
                  <c:v>44.8</c:v>
                </c:pt>
                <c:pt idx="2">
                  <c:v>19.3</c:v>
                </c:pt>
                <c:pt idx="3">
                  <c:v>35.5</c:v>
                </c:pt>
                <c:pt idx="4" formatCode="0">
                  <c:v>58.1</c:v>
                </c:pt>
              </c:numCache>
            </c:numRef>
          </c:yVal>
          <c:smooth val="0"/>
          <c:extLst>
            <c:ext xmlns:c16="http://schemas.microsoft.com/office/drawing/2014/chart" uri="{C3380CC4-5D6E-409C-BE32-E72D297353CC}">
              <c16:uniqueId val="{00000005-9572-41FC-B332-B0A9953CEE77}"/>
            </c:ext>
          </c:extLst>
        </c:ser>
        <c:dLbls>
          <c:showLegendKey val="0"/>
          <c:showVal val="0"/>
          <c:showCatName val="0"/>
          <c:showSerName val="0"/>
          <c:showPercent val="0"/>
          <c:showBubbleSize val="0"/>
        </c:dLbls>
        <c:axId val="64410368"/>
        <c:axId val="64411904"/>
      </c:scatterChart>
      <c:scatterChart>
        <c:scatterStyle val="lineMarker"/>
        <c:varyColors val="0"/>
        <c:ser>
          <c:idx val="0"/>
          <c:order val="0"/>
          <c:tx>
            <c:strRef>
              <c:f>'Ark1'!$P$2</c:f>
              <c:strCache>
                <c:ptCount val="1"/>
                <c:pt idx="0">
                  <c:v>35</c:v>
                </c:pt>
              </c:strCache>
            </c:strRef>
          </c:tx>
          <c:spPr>
            <a:ln w="28575">
              <a:noFill/>
            </a:ln>
          </c:spPr>
          <c:trendline>
            <c:spPr>
              <a:ln w="38100">
                <a:solidFill>
                  <a:schemeClr val="accent5"/>
                </a:solidFill>
              </a:ln>
            </c:spPr>
            <c:trendlineType val="poly"/>
            <c:order val="2"/>
            <c:dispRSqr val="0"/>
            <c:dispEq val="0"/>
          </c:trendline>
          <c:xVal>
            <c:numRef>
              <c:f>'Ark1'!$O$3:$O$9</c:f>
              <c:numCache>
                <c:formatCode>d\-mmm</c:formatCode>
                <c:ptCount val="7"/>
                <c:pt idx="0">
                  <c:v>42505</c:v>
                </c:pt>
                <c:pt idx="1">
                  <c:v>42510</c:v>
                </c:pt>
                <c:pt idx="2">
                  <c:v>42513</c:v>
                </c:pt>
                <c:pt idx="3">
                  <c:v>42519</c:v>
                </c:pt>
                <c:pt idx="4">
                  <c:v>42504</c:v>
                </c:pt>
                <c:pt idx="5">
                  <c:v>42518</c:v>
                </c:pt>
                <c:pt idx="6">
                  <c:v>42532</c:v>
                </c:pt>
              </c:numCache>
            </c:numRef>
          </c:xVal>
          <c:yVal>
            <c:numRef>
              <c:f>'Ark1'!$P$3:$P$9</c:f>
              <c:numCache>
                <c:formatCode>General</c:formatCode>
                <c:ptCount val="7"/>
                <c:pt idx="0">
                  <c:v>85.3</c:v>
                </c:pt>
                <c:pt idx="1">
                  <c:v>82.1</c:v>
                </c:pt>
                <c:pt idx="4">
                  <c:v>84.4</c:v>
                </c:pt>
                <c:pt idx="5">
                  <c:v>81.599999999999994</c:v>
                </c:pt>
                <c:pt idx="6" formatCode="0.00">
                  <c:v>69.2</c:v>
                </c:pt>
              </c:numCache>
            </c:numRef>
          </c:yVal>
          <c:smooth val="0"/>
          <c:extLst>
            <c:ext xmlns:c16="http://schemas.microsoft.com/office/drawing/2014/chart" uri="{C3380CC4-5D6E-409C-BE32-E72D297353CC}">
              <c16:uniqueId val="{00000007-9572-41FC-B332-B0A9953CEE77}"/>
            </c:ext>
          </c:extLst>
        </c:ser>
        <c:ser>
          <c:idx val="1"/>
          <c:order val="1"/>
          <c:tx>
            <c:strRef>
              <c:f>'Ark1'!$Q$2</c:f>
              <c:strCache>
                <c:ptCount val="1"/>
                <c:pt idx="0">
                  <c:v>45</c:v>
                </c:pt>
              </c:strCache>
            </c:strRef>
          </c:tx>
          <c:spPr>
            <a:ln w="28575">
              <a:noFill/>
            </a:ln>
          </c:spPr>
          <c:marker>
            <c:symbol val="square"/>
            <c:size val="7"/>
            <c:spPr>
              <a:solidFill>
                <a:schemeClr val="accent6"/>
              </a:solidFill>
              <a:ln>
                <a:solidFill>
                  <a:schemeClr val="accent6"/>
                </a:solidFill>
              </a:ln>
            </c:spPr>
          </c:marker>
          <c:trendline>
            <c:spPr>
              <a:ln w="38100">
                <a:solidFill>
                  <a:schemeClr val="accent6"/>
                </a:solidFill>
              </a:ln>
            </c:spPr>
            <c:trendlineType val="poly"/>
            <c:order val="2"/>
            <c:dispRSqr val="0"/>
            <c:dispEq val="0"/>
          </c:trendline>
          <c:xVal>
            <c:numRef>
              <c:f>'Ark1'!$O$3:$O$9</c:f>
              <c:numCache>
                <c:formatCode>d\-mmm</c:formatCode>
                <c:ptCount val="7"/>
                <c:pt idx="0">
                  <c:v>42505</c:v>
                </c:pt>
                <c:pt idx="1">
                  <c:v>42510</c:v>
                </c:pt>
                <c:pt idx="2">
                  <c:v>42513</c:v>
                </c:pt>
                <c:pt idx="3">
                  <c:v>42519</c:v>
                </c:pt>
                <c:pt idx="4">
                  <c:v>42504</c:v>
                </c:pt>
                <c:pt idx="5">
                  <c:v>42518</c:v>
                </c:pt>
                <c:pt idx="6">
                  <c:v>42532</c:v>
                </c:pt>
              </c:numCache>
            </c:numRef>
          </c:xVal>
          <c:yVal>
            <c:numRef>
              <c:f>'Ark1'!$Q$3:$Q$9</c:f>
              <c:numCache>
                <c:formatCode>General</c:formatCode>
                <c:ptCount val="7"/>
                <c:pt idx="0">
                  <c:v>82.8</c:v>
                </c:pt>
                <c:pt idx="1">
                  <c:v>78.599999999999994</c:v>
                </c:pt>
                <c:pt idx="4">
                  <c:v>82.8</c:v>
                </c:pt>
                <c:pt idx="5">
                  <c:v>75.099999999999994</c:v>
                </c:pt>
                <c:pt idx="6" formatCode="0.00">
                  <c:v>63.3</c:v>
                </c:pt>
              </c:numCache>
            </c:numRef>
          </c:yVal>
          <c:smooth val="0"/>
          <c:extLst>
            <c:ext xmlns:c16="http://schemas.microsoft.com/office/drawing/2014/chart" uri="{C3380CC4-5D6E-409C-BE32-E72D297353CC}">
              <c16:uniqueId val="{00000009-9572-41FC-B332-B0A9953CEE77}"/>
            </c:ext>
          </c:extLst>
        </c:ser>
        <c:ser>
          <c:idx val="2"/>
          <c:order val="2"/>
          <c:tx>
            <c:strRef>
              <c:f>'Ark1'!$R$2</c:f>
              <c:strCache>
                <c:ptCount val="1"/>
                <c:pt idx="0">
                  <c:v>49</c:v>
                </c:pt>
              </c:strCache>
            </c:strRef>
          </c:tx>
          <c:spPr>
            <a:ln w="28575">
              <a:noFill/>
            </a:ln>
          </c:spPr>
          <c:trendline>
            <c:spPr>
              <a:ln w="38100">
                <a:solidFill>
                  <a:schemeClr val="accent3"/>
                </a:solidFill>
              </a:ln>
            </c:spPr>
            <c:trendlineType val="poly"/>
            <c:order val="2"/>
            <c:dispRSqr val="0"/>
            <c:dispEq val="0"/>
          </c:trendline>
          <c:xVal>
            <c:numRef>
              <c:f>'Ark1'!$O$3:$O$9</c:f>
              <c:numCache>
                <c:formatCode>d\-mmm</c:formatCode>
                <c:ptCount val="7"/>
                <c:pt idx="0">
                  <c:v>42505</c:v>
                </c:pt>
                <c:pt idx="1">
                  <c:v>42510</c:v>
                </c:pt>
                <c:pt idx="2">
                  <c:v>42513</c:v>
                </c:pt>
                <c:pt idx="3">
                  <c:v>42519</c:v>
                </c:pt>
                <c:pt idx="4">
                  <c:v>42504</c:v>
                </c:pt>
                <c:pt idx="5">
                  <c:v>42518</c:v>
                </c:pt>
                <c:pt idx="6">
                  <c:v>42532</c:v>
                </c:pt>
              </c:numCache>
            </c:numRef>
          </c:xVal>
          <c:yVal>
            <c:numRef>
              <c:f>'Ark1'!$R$3:$R$9</c:f>
              <c:numCache>
                <c:formatCode>General</c:formatCode>
                <c:ptCount val="7"/>
                <c:pt idx="0">
                  <c:v>82.2</c:v>
                </c:pt>
                <c:pt idx="1">
                  <c:v>77.900000000000006</c:v>
                </c:pt>
                <c:pt idx="4">
                  <c:v>78</c:v>
                </c:pt>
                <c:pt idx="5">
                  <c:v>68.099999999999994</c:v>
                </c:pt>
                <c:pt idx="6" formatCode="0.00">
                  <c:v>60.2</c:v>
                </c:pt>
              </c:numCache>
            </c:numRef>
          </c:yVal>
          <c:smooth val="0"/>
          <c:extLst>
            <c:ext xmlns:c16="http://schemas.microsoft.com/office/drawing/2014/chart" uri="{C3380CC4-5D6E-409C-BE32-E72D297353CC}">
              <c16:uniqueId val="{0000000B-9572-41FC-B332-B0A9953CEE77}"/>
            </c:ext>
          </c:extLst>
        </c:ser>
        <c:dLbls>
          <c:showLegendKey val="0"/>
          <c:showVal val="0"/>
          <c:showCatName val="0"/>
          <c:showSerName val="0"/>
          <c:showPercent val="0"/>
          <c:showBubbleSize val="0"/>
        </c:dLbls>
        <c:axId val="64497920"/>
        <c:axId val="64496000"/>
      </c:scatterChart>
      <c:valAx>
        <c:axId val="64410368"/>
        <c:scaling>
          <c:orientation val="minMax"/>
        </c:scaling>
        <c:delete val="0"/>
        <c:axPos val="b"/>
        <c:numFmt formatCode="d\-mmm" sourceLinked="1"/>
        <c:majorTickMark val="out"/>
        <c:minorTickMark val="none"/>
        <c:tickLblPos val="nextTo"/>
        <c:txPr>
          <a:bodyPr/>
          <a:lstStyle/>
          <a:p>
            <a:pPr>
              <a:defRPr sz="1400"/>
            </a:pPr>
            <a:endParaRPr lang="da-DK"/>
          </a:p>
        </c:txPr>
        <c:crossAx val="64411904"/>
        <c:crosses val="autoZero"/>
        <c:crossBetween val="midCat"/>
      </c:valAx>
      <c:valAx>
        <c:axId val="64411904"/>
        <c:scaling>
          <c:orientation val="minMax"/>
        </c:scaling>
        <c:delete val="0"/>
        <c:axPos val="l"/>
        <c:majorGridlines/>
        <c:title>
          <c:tx>
            <c:rich>
              <a:bodyPr rot="-5400000" vert="horz"/>
              <a:lstStyle/>
              <a:p>
                <a:pPr>
                  <a:defRPr sz="1600" b="0"/>
                </a:pPr>
                <a:r>
                  <a:rPr lang="en-US" sz="1600" b="0" dirty="0"/>
                  <a:t>Udbytte, </a:t>
                </a:r>
                <a:r>
                  <a:rPr lang="en-US" sz="1600" b="0" dirty="0" err="1"/>
                  <a:t>a.e</a:t>
                </a:r>
                <a:r>
                  <a:rPr lang="en-US" sz="1600" b="0" dirty="0"/>
                  <a:t>. pr. ha</a:t>
                </a:r>
              </a:p>
            </c:rich>
          </c:tx>
          <c:layout>
            <c:manualLayout>
              <c:xMode val="edge"/>
              <c:yMode val="edge"/>
              <c:x val="6.0297193949010418E-3"/>
              <c:y val="0.16580158864042951"/>
            </c:manualLayout>
          </c:layout>
          <c:overlay val="0"/>
        </c:title>
        <c:numFmt formatCode="General" sourceLinked="1"/>
        <c:majorTickMark val="out"/>
        <c:minorTickMark val="none"/>
        <c:tickLblPos val="nextTo"/>
        <c:txPr>
          <a:bodyPr/>
          <a:lstStyle/>
          <a:p>
            <a:pPr>
              <a:defRPr sz="1600"/>
            </a:pPr>
            <a:endParaRPr lang="da-DK"/>
          </a:p>
        </c:txPr>
        <c:crossAx val="64410368"/>
        <c:crosses val="autoZero"/>
        <c:crossBetween val="midCat"/>
      </c:valAx>
      <c:valAx>
        <c:axId val="64496000"/>
        <c:scaling>
          <c:orientation val="minMax"/>
          <c:min val="55"/>
        </c:scaling>
        <c:delete val="0"/>
        <c:axPos val="r"/>
        <c:title>
          <c:tx>
            <c:rich>
              <a:bodyPr rot="-5400000" vert="horz"/>
              <a:lstStyle/>
              <a:p>
                <a:pPr algn="ctr" rtl="0">
                  <a:defRPr sz="1600" b="0"/>
                </a:pPr>
                <a:r>
                  <a:rPr lang="en-US" sz="1600" b="0"/>
                  <a:t>FK organisk stof, pct</a:t>
                </a:r>
                <a:endParaRPr lang="da-DK" sz="1600" b="0"/>
              </a:p>
            </c:rich>
          </c:tx>
          <c:overlay val="0"/>
        </c:title>
        <c:numFmt formatCode="General" sourceLinked="1"/>
        <c:majorTickMark val="out"/>
        <c:minorTickMark val="none"/>
        <c:tickLblPos val="nextTo"/>
        <c:txPr>
          <a:bodyPr/>
          <a:lstStyle/>
          <a:p>
            <a:pPr>
              <a:defRPr sz="1600"/>
            </a:pPr>
            <a:endParaRPr lang="da-DK"/>
          </a:p>
        </c:txPr>
        <c:crossAx val="64497920"/>
        <c:crosses val="max"/>
        <c:crossBetween val="midCat"/>
      </c:valAx>
      <c:valAx>
        <c:axId val="64497920"/>
        <c:scaling>
          <c:orientation val="minMax"/>
        </c:scaling>
        <c:delete val="1"/>
        <c:axPos val="b"/>
        <c:numFmt formatCode="d\-mmm" sourceLinked="1"/>
        <c:majorTickMark val="out"/>
        <c:minorTickMark val="none"/>
        <c:tickLblPos val="nextTo"/>
        <c:crossAx val="64496000"/>
        <c:crosses val="autoZero"/>
        <c:crossBetween val="midCat"/>
      </c:valAx>
    </c:plotArea>
    <c:legend>
      <c:legendPos val="b"/>
      <c:layout>
        <c:manualLayout>
          <c:xMode val="edge"/>
          <c:yMode val="edge"/>
          <c:x val="4.9842871209941533E-2"/>
          <c:y val="0.91022505045203783"/>
          <c:w val="0.92292570531099583"/>
          <c:h val="7.9782062406700563E-2"/>
        </c:manualLayout>
      </c:layout>
      <c:overlay val="0"/>
      <c:txPr>
        <a:bodyPr/>
        <a:lstStyle/>
        <a:p>
          <a:pPr>
            <a:defRPr sz="1400"/>
          </a:pPr>
          <a:endParaRPr lang="da-DK"/>
        </a:p>
      </c:txPr>
    </c:legend>
    <c:plotVisOnly val="1"/>
    <c:dispBlanksAs val="gap"/>
    <c:showDLblsOverMax val="0"/>
  </c:chart>
  <c:txPr>
    <a:bodyPr/>
    <a:lstStyle/>
    <a:p>
      <a:pPr>
        <a:defRPr sz="1100"/>
      </a:pPr>
      <a:endParaRPr lang="da-DK"/>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0.01443</cdr:x>
      <cdr:y>0.75444</cdr:y>
    </cdr:from>
    <cdr:to>
      <cdr:x>0.13343</cdr:x>
      <cdr:y>0.80286</cdr:y>
    </cdr:to>
    <cdr:sp macro="" textlink="">
      <cdr:nvSpPr>
        <cdr:cNvPr id="2" name="Tekstboks 1"/>
        <cdr:cNvSpPr txBox="1"/>
      </cdr:nvSpPr>
      <cdr:spPr>
        <a:xfrm xmlns:a="http://schemas.openxmlformats.org/drawingml/2006/main">
          <a:off x="118492" y="3096344"/>
          <a:ext cx="976861" cy="19872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a-DK" sz="1800" dirty="0">
              <a:latin typeface="Arial" panose="020B0604020202020204" pitchFamily="34" charset="0"/>
              <a:cs typeface="Arial" panose="020B0604020202020204" pitchFamily="34" charset="0"/>
            </a:rPr>
            <a:t>Blanding</a:t>
          </a:r>
          <a:endParaRPr lang="da-DK"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0.00877</cdr:x>
      <cdr:y>0.84216</cdr:y>
    </cdr:from>
    <cdr:to>
      <cdr:x>0.179</cdr:x>
      <cdr:y>0.89058</cdr:y>
    </cdr:to>
    <cdr:sp macro="" textlink="">
      <cdr:nvSpPr>
        <cdr:cNvPr id="6" name="Tekstboks 1"/>
        <cdr:cNvSpPr txBox="1"/>
      </cdr:nvSpPr>
      <cdr:spPr>
        <a:xfrm xmlns:a="http://schemas.openxmlformats.org/drawingml/2006/main">
          <a:off x="72008" y="3456384"/>
          <a:ext cx="1397403" cy="19872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da-DK" sz="1800" dirty="0">
              <a:latin typeface="Arial" panose="020B0604020202020204" pitchFamily="34" charset="0"/>
              <a:cs typeface="Arial" panose="020B0604020202020204" pitchFamily="34" charset="0"/>
            </a:rPr>
            <a:t>Slæt</a:t>
          </a:r>
          <a:endParaRPr lang="da-DK" sz="1050"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dsholder til sidefod 3"/>
          <p:cNvSpPr>
            <a:spLocks noGrp="1"/>
          </p:cNvSpPr>
          <p:nvPr>
            <p:ph type="ftr" sz="quarter" idx="2"/>
          </p:nvPr>
        </p:nvSpPr>
        <p:spPr>
          <a:xfrm>
            <a:off x="5621696" y="6296737"/>
            <a:ext cx="4284079" cy="159688"/>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5621696" y="6432295"/>
            <a:ext cx="4302625" cy="340157"/>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87C0CF0E-1A96-4167-9B9C-14DA2945C64D}" type="slidenum">
              <a:rPr lang="da-DK"/>
              <a:pPr>
                <a:defRPr/>
              </a:pPr>
              <a:t>‹nr.›</a:t>
            </a:fld>
            <a:endParaRPr lang="da-DK"/>
          </a:p>
        </p:txBody>
      </p:sp>
      <p:sp>
        <p:nvSpPr>
          <p:cNvPr id="2" name="Tekstfelt 1"/>
          <p:cNvSpPr txBox="1"/>
          <p:nvPr/>
        </p:nvSpPr>
        <p:spPr>
          <a:xfrm>
            <a:off x="546883" y="6296739"/>
            <a:ext cx="3154596" cy="584775"/>
          </a:xfrm>
          <a:prstGeom prst="rect">
            <a:avLst/>
          </a:prstGeom>
          <a:noFill/>
        </p:spPr>
        <p:txBody>
          <a:bodyPr wrap="square" rtlCol="0">
            <a:spAutoFit/>
          </a:bodyPr>
          <a:lstStyle/>
          <a:p>
            <a:r>
              <a:rPr lang="da-DK" dirty="0"/>
              <a:t>SEGES P/S</a:t>
            </a:r>
            <a:br>
              <a:rPr lang="da-DK" dirty="0"/>
            </a:br>
            <a:r>
              <a:rPr lang="da-DK" sz="1400" dirty="0"/>
              <a:t>seges.dk</a:t>
            </a:r>
          </a:p>
        </p:txBody>
      </p:sp>
    </p:spTree>
    <p:extLst>
      <p:ext uri="{BB962C8B-B14F-4D97-AF65-F5344CB8AC3E}">
        <p14:creationId xmlns:p14="http://schemas.microsoft.com/office/powerpoint/2010/main" val="29849540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4302625" cy="340158"/>
          </a:xfrm>
          <a:prstGeom prst="rect">
            <a:avLst/>
          </a:prstGeom>
        </p:spPr>
        <p:txBody>
          <a:bodyPr vert="horz" lIns="92665" tIns="46333" rIns="92665" bIns="46333" rtlCol="0"/>
          <a:lstStyle>
            <a:lvl1pPr algn="l" fontAlgn="auto">
              <a:spcBef>
                <a:spcPts val="0"/>
              </a:spcBef>
              <a:spcAft>
                <a:spcPts val="0"/>
              </a:spcAft>
              <a:defRPr sz="1200">
                <a:latin typeface="+mn-lt"/>
                <a:cs typeface="+mn-cs"/>
              </a:defRPr>
            </a:lvl1pPr>
          </a:lstStyle>
          <a:p>
            <a:pPr>
              <a:defRPr/>
            </a:pPr>
            <a:endParaRPr lang="da-DK"/>
          </a:p>
        </p:txBody>
      </p:sp>
      <p:sp>
        <p:nvSpPr>
          <p:cNvPr id="4" name="Pladsholder til diasbillede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2665" tIns="46333" rIns="92665" bIns="46333" rtlCol="0" anchor="ctr"/>
          <a:lstStyle/>
          <a:p>
            <a:pPr lvl="0"/>
            <a:endParaRPr lang="da-DK" noProof="0"/>
          </a:p>
        </p:txBody>
      </p:sp>
      <p:sp>
        <p:nvSpPr>
          <p:cNvPr id="5" name="Pladsholder til noter 4"/>
          <p:cNvSpPr>
            <a:spLocks noGrp="1"/>
          </p:cNvSpPr>
          <p:nvPr>
            <p:ph type="body" sz="quarter" idx="3"/>
          </p:nvPr>
        </p:nvSpPr>
        <p:spPr>
          <a:xfrm>
            <a:off x="992202" y="3228761"/>
            <a:ext cx="7942237" cy="3059227"/>
          </a:xfrm>
          <a:prstGeom prst="rect">
            <a:avLst/>
          </a:prstGeom>
        </p:spPr>
        <p:txBody>
          <a:bodyPr vert="horz" lIns="92665" tIns="46333" rIns="92665" bIns="46333" rtlCol="0">
            <a:normAutofit/>
          </a:bodyPr>
          <a:lstStyle/>
          <a:p>
            <a:pPr lvl="0"/>
            <a:r>
              <a:rPr lang="da-DK" noProof="0"/>
              <a:t>Klik for at redigere typografi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6456426"/>
            <a:ext cx="4302625" cy="340157"/>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5621696" y="6456426"/>
            <a:ext cx="4302625" cy="340157"/>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0AFE4F35-38D1-4586-8062-C0D74F49BC40}" type="slidenum">
              <a:rPr lang="da-DK"/>
              <a:pPr>
                <a:defRPr/>
              </a:pPr>
              <a:t>‹nr.›</a:t>
            </a:fld>
            <a:endParaRPr lang="da-DK"/>
          </a:p>
        </p:txBody>
      </p:sp>
    </p:spTree>
    <p:extLst>
      <p:ext uri="{BB962C8B-B14F-4D97-AF65-F5344CB8AC3E}">
        <p14:creationId xmlns:p14="http://schemas.microsoft.com/office/powerpoint/2010/main" val="18056266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Udbyttet beregnet som 90 pct. af forsøgsudbyttet.</a:t>
            </a:r>
          </a:p>
          <a:p>
            <a:r>
              <a:rPr lang="da-DK" dirty="0"/>
              <a:t>Fordøjeligheden er den gennemsnitlige for hele årets produktion og alle blandinger er høstet på samme tidspunkt</a:t>
            </a:r>
          </a:p>
          <a:p>
            <a:endParaRPr lang="da-DK" dirty="0"/>
          </a:p>
        </p:txBody>
      </p:sp>
      <p:sp>
        <p:nvSpPr>
          <p:cNvPr id="4" name="Pladsholder til dato 3"/>
          <p:cNvSpPr>
            <a:spLocks noGrp="1"/>
          </p:cNvSpPr>
          <p:nvPr>
            <p:ph type="dt" idx="10"/>
          </p:nvPr>
        </p:nvSpPr>
        <p:spPr>
          <a:xfrm>
            <a:off x="5621696" y="0"/>
            <a:ext cx="4302625" cy="340265"/>
          </a:xfrm>
          <a:prstGeom prst="rect">
            <a:avLst/>
          </a:prstGeom>
        </p:spPr>
        <p:txBody>
          <a:bodyPr/>
          <a:lstStyle/>
          <a:p>
            <a:pPr>
              <a:defRPr/>
            </a:pPr>
            <a:fld id="{C5326BDA-7CC1-49A8-8411-F2A8023111F5}" type="datetime2">
              <a:rPr lang="da-DK" smtClean="0"/>
              <a:pPr>
                <a:defRPr/>
              </a:pPr>
              <a:t>7. marts 2019</a:t>
            </a:fld>
            <a:endParaRPr lang="da-DK"/>
          </a:p>
        </p:txBody>
      </p:sp>
      <p:sp>
        <p:nvSpPr>
          <p:cNvPr id="5" name="Pladsholder til diasnummer 4"/>
          <p:cNvSpPr>
            <a:spLocks noGrp="1"/>
          </p:cNvSpPr>
          <p:nvPr>
            <p:ph type="sldNum" sz="quarter" idx="11"/>
          </p:nvPr>
        </p:nvSpPr>
        <p:spPr/>
        <p:txBody>
          <a:bodyPr/>
          <a:lstStyle/>
          <a:p>
            <a:pPr>
              <a:defRPr/>
            </a:pPr>
            <a:fld id="{8DA2126E-B258-4FB1-9E97-08F8F1C30157}" type="slidenum">
              <a:rPr lang="da-DK" smtClean="0"/>
              <a:pPr>
                <a:defRPr/>
              </a:pPr>
              <a:t>3</a:t>
            </a:fld>
            <a:endParaRPr lang="da-DK"/>
          </a:p>
        </p:txBody>
      </p:sp>
    </p:spTree>
    <p:extLst>
      <p:ext uri="{BB962C8B-B14F-4D97-AF65-F5344CB8AC3E}">
        <p14:creationId xmlns:p14="http://schemas.microsoft.com/office/powerpoint/2010/main" val="2659660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7</a:t>
            </a:fld>
            <a:endParaRPr lang="da-DK"/>
          </a:p>
        </p:txBody>
      </p:sp>
    </p:spTree>
    <p:extLst>
      <p:ext uri="{BB962C8B-B14F-4D97-AF65-F5344CB8AC3E}">
        <p14:creationId xmlns:p14="http://schemas.microsoft.com/office/powerpoint/2010/main" val="307263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Poster</a:t>
            </a:r>
            <a:r>
              <a:rPr lang="da-DK" baseline="0" dirty="0"/>
              <a:t> over x-aksen repræsenterer besparelser eller indtægter, mens poster under x-kassen er ekstra omkostninger.</a:t>
            </a:r>
          </a:p>
          <a:p>
            <a:r>
              <a:rPr lang="da-DK" baseline="0" dirty="0"/>
              <a:t>Den store besparelse i stykomkostninger i </a:t>
            </a:r>
            <a:r>
              <a:rPr lang="da-DK" baseline="0" dirty="0" err="1"/>
              <a:t>bl</a:t>
            </a:r>
            <a:r>
              <a:rPr lang="da-DK" baseline="0" dirty="0"/>
              <a:t>. 47, skyldes at den kun tilføres 50 pct. af kvælstofnormen i forhold til de øvrige blandinger.</a:t>
            </a:r>
          </a:p>
          <a:p>
            <a:endParaRPr lang="da-DK" baseline="0" dirty="0"/>
          </a:p>
          <a:p>
            <a:r>
              <a:rPr lang="da-DK" baseline="0" dirty="0"/>
              <a:t>Der ses en stor forskel i mælkesalg mellem 3 første blandinger og blanding 49 og rent græs</a:t>
            </a:r>
            <a:endParaRPr lang="da-DK" dirty="0"/>
          </a:p>
          <a:p>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pPr>
                <a:defRPr/>
              </a:pPr>
              <a:t>8</a:t>
            </a:fld>
            <a:endParaRPr lang="da-DK"/>
          </a:p>
        </p:txBody>
      </p:sp>
    </p:spTree>
    <p:extLst>
      <p:ext uri="{BB962C8B-B14F-4D97-AF65-F5344CB8AC3E}">
        <p14:creationId xmlns:p14="http://schemas.microsoft.com/office/powerpoint/2010/main" val="131339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a:xfrm>
            <a:off x="5621696" y="0"/>
            <a:ext cx="4302625" cy="340265"/>
          </a:xfrm>
          <a:prstGeom prst="rect">
            <a:avLst/>
          </a:prstGeom>
        </p:spPr>
        <p:txBody>
          <a:bodyPr/>
          <a:lstStyle/>
          <a:p>
            <a:pPr>
              <a:defRPr/>
            </a:pPr>
            <a:fld id="{C5326BDA-7CC1-49A8-8411-F2A8023111F5}" type="datetime2">
              <a:rPr lang="da-DK" smtClean="0"/>
              <a:pPr>
                <a:defRPr/>
              </a:pPr>
              <a:t>7. marts 2019</a:t>
            </a:fld>
            <a:endParaRPr lang="da-DK"/>
          </a:p>
        </p:txBody>
      </p:sp>
      <p:sp>
        <p:nvSpPr>
          <p:cNvPr id="5" name="Pladsholder til diasnummer 4"/>
          <p:cNvSpPr>
            <a:spLocks noGrp="1"/>
          </p:cNvSpPr>
          <p:nvPr>
            <p:ph type="sldNum" sz="quarter" idx="11"/>
          </p:nvPr>
        </p:nvSpPr>
        <p:spPr/>
        <p:txBody>
          <a:bodyPr/>
          <a:lstStyle/>
          <a:p>
            <a:pPr>
              <a:defRPr/>
            </a:pPr>
            <a:fld id="{8DA2126E-B258-4FB1-9E97-08F8F1C30157}" type="slidenum">
              <a:rPr lang="da-DK" smtClean="0"/>
              <a:pPr>
                <a:defRPr/>
              </a:pPr>
              <a:t>9</a:t>
            </a:fld>
            <a:endParaRPr lang="da-DK"/>
          </a:p>
        </p:txBody>
      </p:sp>
    </p:spTree>
    <p:extLst>
      <p:ext uri="{BB962C8B-B14F-4D97-AF65-F5344CB8AC3E}">
        <p14:creationId xmlns:p14="http://schemas.microsoft.com/office/powerpoint/2010/main" val="169738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Alle blandinger kan levere kvalitet – det afhænger i høj grad af </a:t>
            </a:r>
            <a:r>
              <a:rPr lang="da-DK" dirty="0" err="1"/>
              <a:t>slætstrategien</a:t>
            </a:r>
            <a:r>
              <a:rPr lang="da-DK" dirty="0"/>
              <a:t>.</a:t>
            </a:r>
          </a:p>
          <a:p>
            <a:r>
              <a:rPr lang="da-DK" dirty="0"/>
              <a:t>Her er vist udbytte og FK organisk stof som funktion af høsttidspunktet i de tre typeblandinger, 35, 45 &amp; 49.</a:t>
            </a:r>
          </a:p>
          <a:p>
            <a:r>
              <a:rPr lang="da-DK" dirty="0"/>
              <a:t>Høsttidspunktet mellem blandingerne</a:t>
            </a:r>
            <a:r>
              <a:rPr lang="da-DK" baseline="0" dirty="0"/>
              <a:t> er op til 15 dage for at opretholde samme niveau af FK </a:t>
            </a:r>
            <a:r>
              <a:rPr lang="da-DK" baseline="0" dirty="0" err="1"/>
              <a:t>org</a:t>
            </a:r>
            <a:r>
              <a:rPr lang="da-DK" baseline="0" dirty="0"/>
              <a:t>. stof på 80 pct.</a:t>
            </a:r>
          </a:p>
          <a:p>
            <a:r>
              <a:rPr lang="da-DK" baseline="0" dirty="0"/>
              <a:t>Ved disse høsttider vil udbyttet være lavere i </a:t>
            </a:r>
            <a:r>
              <a:rPr lang="da-DK" baseline="0" dirty="0" err="1"/>
              <a:t>bl</a:t>
            </a:r>
            <a:r>
              <a:rPr lang="da-DK" baseline="0" dirty="0"/>
              <a:t>. 49 end de øvrige, da den høstes 5-15 dage tidligere, men har jo så også 5-10 dage længere vækstperiode end de øvrige.</a:t>
            </a:r>
            <a:endParaRPr lang="da-DK" dirty="0"/>
          </a:p>
        </p:txBody>
      </p:sp>
      <p:sp>
        <p:nvSpPr>
          <p:cNvPr id="4" name="Pladsholder til dato 3"/>
          <p:cNvSpPr>
            <a:spLocks noGrp="1"/>
          </p:cNvSpPr>
          <p:nvPr>
            <p:ph type="dt" idx="10"/>
          </p:nvPr>
        </p:nvSpPr>
        <p:spPr>
          <a:xfrm>
            <a:off x="5621696" y="0"/>
            <a:ext cx="4302625" cy="340265"/>
          </a:xfrm>
          <a:prstGeom prst="rect">
            <a:avLst/>
          </a:prstGeom>
        </p:spPr>
        <p:txBody>
          <a:bodyPr/>
          <a:lstStyle/>
          <a:p>
            <a:pPr>
              <a:defRPr/>
            </a:pPr>
            <a:fld id="{C5326BDA-7CC1-49A8-8411-F2A8023111F5}" type="datetime2">
              <a:rPr lang="da-DK" smtClean="0"/>
              <a:pPr>
                <a:defRPr/>
              </a:pPr>
              <a:t>7. marts 2019</a:t>
            </a:fld>
            <a:endParaRPr lang="da-DK"/>
          </a:p>
        </p:txBody>
      </p:sp>
      <p:sp>
        <p:nvSpPr>
          <p:cNvPr id="5" name="Pladsholder til diasnummer 4"/>
          <p:cNvSpPr>
            <a:spLocks noGrp="1"/>
          </p:cNvSpPr>
          <p:nvPr>
            <p:ph type="sldNum" sz="quarter" idx="11"/>
          </p:nvPr>
        </p:nvSpPr>
        <p:spPr/>
        <p:txBody>
          <a:bodyPr/>
          <a:lstStyle/>
          <a:p>
            <a:pPr>
              <a:defRPr/>
            </a:pPr>
            <a:fld id="{8DA2126E-B258-4FB1-9E97-08F8F1C30157}" type="slidenum">
              <a:rPr lang="da-DK" smtClean="0"/>
              <a:pPr>
                <a:defRPr/>
              </a:pPr>
              <a:t>13</a:t>
            </a:fld>
            <a:endParaRPr lang="da-DK"/>
          </a:p>
        </p:txBody>
      </p:sp>
    </p:spTree>
    <p:extLst>
      <p:ext uri="{BB962C8B-B14F-4D97-AF65-F5344CB8AC3E}">
        <p14:creationId xmlns:p14="http://schemas.microsoft.com/office/powerpoint/2010/main" val="73610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2697163" y="509588"/>
            <a:ext cx="4532312" cy="2549525"/>
          </a:xfrm>
        </p:spPr>
      </p:sp>
      <p:sp>
        <p:nvSpPr>
          <p:cNvPr id="3" name="Pladsholder til noter 2"/>
          <p:cNvSpPr>
            <a:spLocks noGrp="1"/>
          </p:cNvSpPr>
          <p:nvPr>
            <p:ph type="body" idx="1"/>
          </p:nvPr>
        </p:nvSpPr>
        <p:spPr/>
        <p:txBody>
          <a:bodyPr/>
          <a:lstStyle/>
          <a:p>
            <a:r>
              <a:rPr lang="da-DK" dirty="0"/>
              <a:t>Valget af kløvergræsblanding afhænger af mange ting. Der er forhold i marken og i stalden,</a:t>
            </a:r>
            <a:r>
              <a:rPr lang="da-DK" baseline="0" dirty="0"/>
              <a:t> som har betydning, men overordnet er det økonomien på bedriften, der bør tillægges mest betydning. Beregningerne viser, at den højeste indtægt opnås ved dyrkning og fodring med kløvergræs. Derfor skal der satses på kløvergræs fremfor rent græs, hvor det er muligt at dyrke kløvergræs.</a:t>
            </a:r>
            <a:endParaRPr lang="da-DK" dirty="0"/>
          </a:p>
        </p:txBody>
      </p:sp>
      <p:sp>
        <p:nvSpPr>
          <p:cNvPr id="4" name="Pladsholder til diasnummer 3"/>
          <p:cNvSpPr>
            <a:spLocks noGrp="1"/>
          </p:cNvSpPr>
          <p:nvPr>
            <p:ph type="sldNum" sz="quarter" idx="10"/>
          </p:nvPr>
        </p:nvSpPr>
        <p:spPr/>
        <p:txBody>
          <a:bodyPr/>
          <a:lstStyle/>
          <a:p>
            <a:pPr>
              <a:defRPr/>
            </a:pPr>
            <a:fld id="{0AFE4F35-38D1-4586-8062-C0D74F49BC40}" type="slidenum">
              <a:rPr lang="da-DK" smtClean="0">
                <a:solidFill>
                  <a:prstClr val="black"/>
                </a:solidFill>
              </a:rPr>
              <a:pPr>
                <a:defRPr/>
              </a:pPr>
              <a:t>15</a:t>
            </a:fld>
            <a:endParaRPr lang="da-DK">
              <a:solidFill>
                <a:prstClr val="black"/>
              </a:solidFill>
            </a:endParaRPr>
          </a:p>
        </p:txBody>
      </p:sp>
    </p:spTree>
    <p:extLst>
      <p:ext uri="{BB962C8B-B14F-4D97-AF65-F5344CB8AC3E}">
        <p14:creationId xmlns:p14="http://schemas.microsoft.com/office/powerpoint/2010/main" val="2779198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GES forside">
    <p:spTree>
      <p:nvGrpSpPr>
        <p:cNvPr id="1" name=""/>
        <p:cNvGrpSpPr/>
        <p:nvPr/>
      </p:nvGrpSpPr>
      <p:grpSpPr>
        <a:xfrm>
          <a:off x="0" y="0"/>
          <a:ext cx="0" cy="0"/>
          <a:chOff x="0" y="0"/>
          <a:chExt cx="0" cy="0"/>
        </a:xfrm>
      </p:grpSpPr>
      <p:pic>
        <p:nvPicPr>
          <p:cNvPr id="1026" name="Picture 2" descr="C:\Users\akm\Desktop\forside_grafik_mor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8533"/>
            <a:ext cx="9144000" cy="2862263"/>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billede 3"/>
          <p:cNvSpPr>
            <a:spLocks noGrp="1"/>
          </p:cNvSpPr>
          <p:nvPr>
            <p:ph type="pic" sz="quarter" idx="19" hasCustomPrompt="1"/>
          </p:nvPr>
        </p:nvSpPr>
        <p:spPr>
          <a:xfrm>
            <a:off x="0" y="-3894"/>
            <a:ext cx="9144000" cy="2859088"/>
          </a:xfrm>
        </p:spPr>
        <p:txBody>
          <a:bodyPr anchor="ctr">
            <a:normAutofit/>
          </a:bodyPr>
          <a:lstStyle>
            <a:lvl1pPr marL="0" indent="0" algn="l">
              <a:buNone/>
              <a:defRPr sz="1050" baseline="0">
                <a:solidFill>
                  <a:schemeClr val="bg1"/>
                </a:solidFill>
              </a:defRPr>
            </a:lvl1pPr>
          </a:lstStyle>
          <a:p>
            <a:r>
              <a:rPr lang="da-DK" dirty="0"/>
              <a:t>Klik og indsæt billede fra:</a:t>
            </a:r>
            <a:br>
              <a:rPr lang="da-DK" dirty="0"/>
            </a:br>
            <a:r>
              <a:rPr lang="da-DK" dirty="0"/>
              <a:t>Q:\SEGES_Visuel_identitet\PowerPoint\Skabeloner\Forsidebilleder til SEGES </a:t>
            </a:r>
            <a:r>
              <a:rPr lang="da-DK" dirty="0" err="1"/>
              <a:t>pptx</a:t>
            </a:r>
            <a:br>
              <a:rPr lang="da-DK" dirty="0"/>
            </a:br>
            <a:r>
              <a:rPr lang="da-DK" dirty="0"/>
              <a:t>hvis du ikke ønsker </a:t>
            </a:r>
            <a:r>
              <a:rPr lang="da-DK" dirty="0" err="1"/>
              <a:t>stiber</a:t>
            </a:r>
            <a:r>
              <a:rPr lang="da-DK" dirty="0"/>
              <a:t>.</a:t>
            </a:r>
          </a:p>
        </p:txBody>
      </p:sp>
      <p:sp>
        <p:nvSpPr>
          <p:cNvPr id="12" name="Pladsholder til billede 7"/>
          <p:cNvSpPr>
            <a:spLocks noGrp="1"/>
          </p:cNvSpPr>
          <p:nvPr>
            <p:ph type="pic" sz="quarter" idx="15" hasCustomPrompt="1"/>
          </p:nvPr>
        </p:nvSpPr>
        <p:spPr>
          <a:xfrm>
            <a:off x="281191" y="4155926"/>
            <a:ext cx="1645200" cy="864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900" kern="1200" baseline="0" noProof="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3" name="Pladsholder til billede 7"/>
          <p:cNvSpPr>
            <a:spLocks noGrp="1"/>
          </p:cNvSpPr>
          <p:nvPr>
            <p:ph type="pic" sz="quarter" idx="18" hasCustomPrompt="1"/>
          </p:nvPr>
        </p:nvSpPr>
        <p:spPr>
          <a:xfrm>
            <a:off x="2051720" y="4155927"/>
            <a:ext cx="1645200" cy="864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900" kern="1200" baseline="0" noProof="0" dirty="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GUDP, </a:t>
            </a:r>
            <a:r>
              <a:rPr lang="da-DK" noProof="0" dirty="0" err="1"/>
              <a:t>DanAvl</a:t>
            </a:r>
            <a:r>
              <a:rPr lang="da-DK" noProof="0" dirty="0"/>
              <a:t> eller fond-logo her. Q:\SEGES_Visuel_identitet\PowerPoint\Skabeloner\Grafik til SEGES </a:t>
            </a:r>
            <a:r>
              <a:rPr lang="da-DK" noProof="0" dirty="0" err="1"/>
              <a:t>pptx</a:t>
            </a:r>
            <a:endParaRPr lang="da-DK" noProof="0" dirty="0"/>
          </a:p>
          <a:p>
            <a:pPr lvl="0"/>
            <a:endParaRPr lang="da-DK" noProof="0" dirty="0"/>
          </a:p>
        </p:txBody>
      </p:sp>
      <p:sp>
        <p:nvSpPr>
          <p:cNvPr id="17" name="Titel 1"/>
          <p:cNvSpPr>
            <a:spLocks noGrp="1"/>
          </p:cNvSpPr>
          <p:nvPr>
            <p:ph type="ctrTitle" hasCustomPrompt="1"/>
          </p:nvPr>
        </p:nvSpPr>
        <p:spPr>
          <a:xfrm>
            <a:off x="285358" y="2931790"/>
            <a:ext cx="7696100" cy="637892"/>
          </a:xfrm>
        </p:spPr>
        <p:txBody>
          <a:bodyPr anchor="ctr">
            <a:normAutofit/>
          </a:bodyPr>
          <a:lstStyle>
            <a:lvl1pPr algn="l">
              <a:defRPr sz="2400" b="1" i="0" cap="all" baseline="0">
                <a:solidFill>
                  <a:schemeClr val="tx2"/>
                </a:solidFill>
                <a:latin typeface="Arial"/>
                <a:cs typeface="Arial"/>
              </a:defRPr>
            </a:lvl1pPr>
          </a:lstStyle>
          <a:p>
            <a:r>
              <a:rPr lang="da-DK" dirty="0"/>
              <a:t>Indsæt TITEL</a:t>
            </a:r>
          </a:p>
        </p:txBody>
      </p:sp>
      <p:sp>
        <p:nvSpPr>
          <p:cNvPr id="18" name="Pladsholder til tekst 5"/>
          <p:cNvSpPr>
            <a:spLocks noGrp="1"/>
          </p:cNvSpPr>
          <p:nvPr>
            <p:ph type="body" sz="quarter" idx="12" hasCustomPrompt="1"/>
          </p:nvPr>
        </p:nvSpPr>
        <p:spPr>
          <a:xfrm>
            <a:off x="282630" y="3613508"/>
            <a:ext cx="6233586" cy="508607"/>
          </a:xfrm>
        </p:spPr>
        <p:txBody>
          <a:bodyPr anchor="t">
            <a:normAutofit/>
          </a:bodyPr>
          <a:lstStyle>
            <a:lvl1pPr marL="0" indent="0" algn="l">
              <a:buNone/>
              <a:defRPr sz="2000" b="1" baseline="0">
                <a:solidFill>
                  <a:schemeClr val="tx2"/>
                </a:solidFill>
              </a:defRPr>
            </a:lvl1pPr>
            <a:lvl2pPr marL="431800" indent="0">
              <a:buNone/>
              <a:defRPr/>
            </a:lvl2pPr>
          </a:lstStyle>
          <a:p>
            <a:pPr lvl="0"/>
            <a:r>
              <a:rPr lang="da-DK" dirty="0"/>
              <a:t>Indsæt forfatter og fag- eller forretningsområde</a:t>
            </a:r>
          </a:p>
        </p:txBody>
      </p:sp>
      <p:sp>
        <p:nvSpPr>
          <p:cNvPr id="20" name="Pladsholder til tekst 3"/>
          <p:cNvSpPr>
            <a:spLocks noGrp="1"/>
          </p:cNvSpPr>
          <p:nvPr>
            <p:ph type="body" sz="quarter" idx="17" hasCustomPrompt="1"/>
          </p:nvPr>
        </p:nvSpPr>
        <p:spPr>
          <a:xfrm>
            <a:off x="6660232" y="3613508"/>
            <a:ext cx="2295500" cy="507356"/>
          </a:xfrm>
        </p:spPr>
        <p:txBody>
          <a:bodyPr anchor="ctr">
            <a:noAutofit/>
          </a:bodyPr>
          <a:lstStyle>
            <a:lvl1pPr marL="0" indent="0" algn="r">
              <a:buNone/>
              <a:defRPr sz="1800">
                <a:solidFill>
                  <a:schemeClr val="tx2"/>
                </a:solidFill>
              </a:defRPr>
            </a:lvl1pPr>
            <a:lvl2pPr marL="431800" indent="0">
              <a:buNone/>
              <a:defRPr/>
            </a:lvl2pPr>
          </a:lstStyle>
          <a:p>
            <a:pPr lvl="0"/>
            <a:r>
              <a:rPr lang="da-DK" dirty="0"/>
              <a:t>Indsæt sted og dato</a:t>
            </a:r>
          </a:p>
        </p:txBody>
      </p:sp>
      <p:pic>
        <p:nvPicPr>
          <p:cNvPr id="41" name="SEGES" descr="C:\Users\akm\Dropbox\Power Point\SEGES\Seges_logo_RGB.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7243930" y="4443958"/>
            <a:ext cx="1593279" cy="5571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Pladsholder til billede 7"/>
          <p:cNvSpPr>
            <a:spLocks noGrp="1"/>
          </p:cNvSpPr>
          <p:nvPr>
            <p:ph type="pic" sz="quarter" idx="14" hasCustomPrompt="1"/>
          </p:nvPr>
        </p:nvSpPr>
        <p:spPr>
          <a:xfrm>
            <a:off x="5436496" y="1131766"/>
            <a:ext cx="3600000" cy="1584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800" kern="1200" baseline="0" noProof="0">
                <a:solidFill>
                  <a:schemeClr val="bg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LD-logo her. Q:\SEGES_Visuel_identitet\PowerPoint\Skabeloner\Grafik til SEGES </a:t>
            </a:r>
            <a:r>
              <a:rPr lang="da-DK" noProof="0" dirty="0" err="1"/>
              <a:t>pptx</a:t>
            </a:r>
            <a:endParaRPr lang="da-DK" noProof="0" dirty="0"/>
          </a:p>
          <a:p>
            <a:pPr lvl="0"/>
            <a:endParaRPr lang="da-DK" noProof="0" dirty="0"/>
          </a:p>
        </p:txBody>
      </p:sp>
    </p:spTree>
    <p:extLst>
      <p:ext uri="{BB962C8B-B14F-4D97-AF65-F5344CB8AC3E}">
        <p14:creationId xmlns:p14="http://schemas.microsoft.com/office/powerpoint/2010/main" val="241694612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og indhold - logo+grafi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a:t>Klik for at redigere i master</a:t>
            </a:r>
          </a:p>
        </p:txBody>
      </p:sp>
      <p:sp>
        <p:nvSpPr>
          <p:cNvPr id="8" name="Pladsholder til indhold 7"/>
          <p:cNvSpPr>
            <a:spLocks noGrp="1"/>
          </p:cNvSpPr>
          <p:nvPr>
            <p:ph sz="quarter" idx="12"/>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dato 5"/>
          <p:cNvSpPr>
            <a:spLocks noGrp="1"/>
          </p:cNvSpPr>
          <p:nvPr>
            <p:ph type="dt" sz="half" idx="13"/>
          </p:nvPr>
        </p:nvSpPr>
        <p:spPr/>
        <p:txBody>
          <a:bodyPr/>
          <a:lstStyle/>
          <a:p>
            <a:pPr>
              <a:defRPr/>
            </a:pPr>
            <a:endParaRPr lang="da-DK" dirty="0"/>
          </a:p>
        </p:txBody>
      </p:sp>
      <p:sp>
        <p:nvSpPr>
          <p:cNvPr id="7" name="Pladsholder til sidefod 6"/>
          <p:cNvSpPr>
            <a:spLocks noGrp="1"/>
          </p:cNvSpPr>
          <p:nvPr>
            <p:ph type="ftr" sz="quarter" idx="14"/>
          </p:nvPr>
        </p:nvSpPr>
        <p:spPr>
          <a:xfrm>
            <a:off x="3124200" y="4865098"/>
            <a:ext cx="2895600" cy="273844"/>
          </a:xfrm>
          <a:prstGeom prst="rect">
            <a:avLst/>
          </a:prstGeom>
        </p:spPr>
        <p:txBody>
          <a:bodyPr/>
          <a:lstStyle/>
          <a:p>
            <a:endParaRPr lang="da-DK" dirty="0"/>
          </a:p>
        </p:txBody>
      </p:sp>
      <p:sp>
        <p:nvSpPr>
          <p:cNvPr id="9" name="Pladsholder til diasnummer 8"/>
          <p:cNvSpPr>
            <a:spLocks noGrp="1"/>
          </p:cNvSpPr>
          <p:nvPr>
            <p:ph type="sldNum" sz="quarter" idx="15"/>
          </p:nvPr>
        </p:nvSpPr>
        <p:spPr/>
        <p:txBody>
          <a:bodyPr/>
          <a:lstStyle/>
          <a:p>
            <a:pPr>
              <a:defRPr/>
            </a:pPr>
            <a:fld id="{C21184CA-CF82-4A4F-89A8-CEF063EB752F}" type="slidenum">
              <a:rPr lang="da-DK" smtClean="0"/>
              <a:pPr>
                <a:defRPr/>
              </a:pPr>
              <a:t>‹nr.›</a:t>
            </a:fld>
            <a:r>
              <a:rPr lang="da-DK">
                <a:solidFill>
                  <a:schemeClr val="bg1"/>
                </a:solidFill>
              </a:rPr>
              <a:t>...</a:t>
            </a:r>
            <a:endParaRPr lang="da-DK" dirty="0"/>
          </a:p>
        </p:txBody>
      </p:sp>
    </p:spTree>
    <p:extLst>
      <p:ext uri="{BB962C8B-B14F-4D97-AF65-F5344CB8AC3E}">
        <p14:creationId xmlns:p14="http://schemas.microsoft.com/office/powerpoint/2010/main" val="35683004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 - log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dato 2"/>
          <p:cNvSpPr>
            <a:spLocks noGrp="1"/>
          </p:cNvSpPr>
          <p:nvPr>
            <p:ph type="dt" sz="half" idx="10"/>
          </p:nvPr>
        </p:nvSpPr>
        <p:spPr/>
        <p:txBody>
          <a:bodyPr/>
          <a:lstStyle/>
          <a:p>
            <a:pPr>
              <a:defRPr/>
            </a:pPr>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‹nr.›</a:t>
            </a:fld>
            <a:r>
              <a:rPr lang="da-DK">
                <a:solidFill>
                  <a:schemeClr val="bg1"/>
                </a:solidFill>
              </a:rPr>
              <a:t>..</a:t>
            </a:r>
            <a:endParaRPr lang="da-DK" dirty="0"/>
          </a:p>
        </p:txBody>
      </p:sp>
      <p:sp>
        <p:nvSpPr>
          <p:cNvPr id="5" name="Pladsholder til sidefod 4"/>
          <p:cNvSpPr>
            <a:spLocks noGrp="1"/>
          </p:cNvSpPr>
          <p:nvPr>
            <p:ph type="ftr" sz="quarter" idx="12"/>
          </p:nvPr>
        </p:nvSpPr>
        <p:spPr/>
        <p:txBody>
          <a:bodyPr/>
          <a:lstStyle/>
          <a:p>
            <a:endParaRPr lang="da-DK" dirty="0"/>
          </a:p>
        </p:txBody>
      </p:sp>
      <p:sp>
        <p:nvSpPr>
          <p:cNvPr id="7" name="Pladsholder til indhold 6"/>
          <p:cNvSpPr>
            <a:spLocks noGrp="1"/>
          </p:cNvSpPr>
          <p:nvPr>
            <p:ph sz="quarter" idx="13"/>
          </p:nvPr>
        </p:nvSpPr>
        <p:spPr>
          <a:xfrm>
            <a:off x="609600" y="1203325"/>
            <a:ext cx="8077200" cy="3384550"/>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33320153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a:xfrm>
            <a:off x="609600" y="303498"/>
            <a:ext cx="6482680" cy="857250"/>
          </a:xfrm>
        </p:spPr>
        <p:txBody>
          <a:bodyPr/>
          <a:lstStyle/>
          <a:p>
            <a:r>
              <a:rPr lang="da-DK"/>
              <a:t>Klik for at redigere i master</a:t>
            </a:r>
            <a:endParaRPr lang="da-DK" dirty="0"/>
          </a:p>
        </p:txBody>
      </p:sp>
      <p:pic>
        <p:nvPicPr>
          <p:cNvPr id="7" name="Billede 6" descr="Udsnit_mønster_V2.png"/>
          <p:cNvPicPr>
            <a:picLocks noChangeAspect="1"/>
          </p:cNvPicPr>
          <p:nvPr userDrawn="1"/>
        </p:nvPicPr>
        <p:blipFill>
          <a:blip r:embed="rId2" cstate="email">
            <a:alphaModFix amt="60000"/>
            <a:extLst>
              <a:ext uri="{28A0092B-C50C-407E-A947-70E740481C1C}">
                <a14:useLocalDpi xmlns:a14="http://schemas.microsoft.com/office/drawing/2010/main"/>
              </a:ext>
            </a:extLst>
          </a:blip>
          <a:srcRect/>
          <a:stretch>
            <a:fillRect/>
          </a:stretch>
        </p:blipFill>
        <p:spPr>
          <a:xfrm>
            <a:off x="6444208" y="0"/>
            <a:ext cx="2699792" cy="2286000"/>
          </a:xfrm>
          <a:prstGeom prst="rect">
            <a:avLst/>
          </a:prstGeom>
        </p:spPr>
      </p:pic>
      <p:sp>
        <p:nvSpPr>
          <p:cNvPr id="9" name="Pladsholder til indhold 8"/>
          <p:cNvSpPr>
            <a:spLocks noGrp="1"/>
          </p:cNvSpPr>
          <p:nvPr>
            <p:ph sz="quarter" idx="12"/>
          </p:nvPr>
        </p:nvSpPr>
        <p:spPr>
          <a:xfrm>
            <a:off x="609600" y="1203598"/>
            <a:ext cx="7462838" cy="318611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3" name="Pladsholder til dato 2"/>
          <p:cNvSpPr>
            <a:spLocks noGrp="1"/>
          </p:cNvSpPr>
          <p:nvPr>
            <p:ph type="dt" sz="half" idx="13"/>
          </p:nvPr>
        </p:nvSpPr>
        <p:spPr/>
        <p:txBody>
          <a:bodyPr/>
          <a:lstStyle/>
          <a:p>
            <a:pPr>
              <a:defRPr/>
            </a:pPr>
            <a:endParaRPr lang="da-DK" dirty="0"/>
          </a:p>
        </p:txBody>
      </p:sp>
      <p:sp>
        <p:nvSpPr>
          <p:cNvPr id="4" name="Pladsholder til sidefod 3"/>
          <p:cNvSpPr>
            <a:spLocks noGrp="1"/>
          </p:cNvSpPr>
          <p:nvPr>
            <p:ph type="ftr" sz="quarter" idx="14"/>
          </p:nvPr>
        </p:nvSpPr>
        <p:spPr/>
        <p:txBody>
          <a:bodyPr/>
          <a:lstStyle/>
          <a:p>
            <a:endParaRPr lang="da-DK" dirty="0"/>
          </a:p>
        </p:txBody>
      </p:sp>
      <p:sp>
        <p:nvSpPr>
          <p:cNvPr id="5" name="Pladsholder til diasnummer 4"/>
          <p:cNvSpPr>
            <a:spLocks noGrp="1"/>
          </p:cNvSpPr>
          <p:nvPr>
            <p:ph type="sldNum" sz="quarter" idx="15"/>
          </p:nvPr>
        </p:nvSpPr>
        <p:spPr/>
        <p:txBody>
          <a:bodyPr/>
          <a:lstStyle/>
          <a:p>
            <a:pPr>
              <a:defRPr/>
            </a:pPr>
            <a:fld id="{C21184CA-CF82-4A4F-89A8-CEF063EB752F}" type="slidenum">
              <a:rPr lang="da-DK" smtClean="0"/>
              <a:pPr>
                <a:defRPr/>
              </a:pPr>
              <a:t>‹nr.›</a:t>
            </a:fld>
            <a:r>
              <a:rPr lang="da-DK">
                <a:solidFill>
                  <a:schemeClr val="bg1"/>
                </a:solidFill>
              </a:rPr>
              <a:t>..</a:t>
            </a:r>
            <a:endParaRPr lang="da-DK" dirty="0"/>
          </a:p>
        </p:txBody>
      </p:sp>
    </p:spTree>
    <p:extLst>
      <p:ext uri="{BB962C8B-B14F-4D97-AF65-F5344CB8AC3E}">
        <p14:creationId xmlns:p14="http://schemas.microsoft.com/office/powerpoint/2010/main" val="242621758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pPr>
              <a:defRPr/>
            </a:pPr>
            <a:endParaRPr lang="da-DK" dirty="0"/>
          </a:p>
        </p:txBody>
      </p:sp>
      <p:sp>
        <p:nvSpPr>
          <p:cNvPr id="4" name="Pladsholder til diasnummer 3"/>
          <p:cNvSpPr>
            <a:spLocks noGrp="1"/>
          </p:cNvSpPr>
          <p:nvPr>
            <p:ph type="sldNum" sz="quarter" idx="11"/>
          </p:nvPr>
        </p:nvSpPr>
        <p:spPr/>
        <p:txBody>
          <a:bodyPr/>
          <a:lstStyle/>
          <a:p>
            <a:pPr>
              <a:defRPr/>
            </a:pPr>
            <a:fld id="{C21184CA-CF82-4A4F-89A8-CEF063EB752F}" type="slidenum">
              <a:rPr lang="da-DK" smtClean="0"/>
              <a:pPr>
                <a:defRPr/>
              </a:pPr>
              <a:t>‹nr.›</a:t>
            </a:fld>
            <a:r>
              <a:rPr lang="da-DK">
                <a:solidFill>
                  <a:schemeClr val="bg1"/>
                </a:solidFill>
              </a:rPr>
              <a:t>..</a:t>
            </a:r>
            <a:endParaRPr lang="da-DK" dirty="0"/>
          </a:p>
        </p:txBody>
      </p:sp>
      <p:sp>
        <p:nvSpPr>
          <p:cNvPr id="5" name="Pladsholder til sidefod 4"/>
          <p:cNvSpPr>
            <a:spLocks noGrp="1"/>
          </p:cNvSpPr>
          <p:nvPr>
            <p:ph type="ftr" sz="quarter" idx="12"/>
          </p:nvPr>
        </p:nvSpPr>
        <p:spPr/>
        <p:txBody>
          <a:bodyPr/>
          <a:lstStyle/>
          <a:p>
            <a:endParaRPr lang="da-DK" dirty="0"/>
          </a:p>
        </p:txBody>
      </p:sp>
      <p:pic>
        <p:nvPicPr>
          <p:cNvPr id="6" name="Billede 5" descr="grafik2.png"/>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6444209" y="4075855"/>
            <a:ext cx="2699791" cy="1067645"/>
          </a:xfrm>
          <a:prstGeom prst="rect">
            <a:avLst/>
          </a:prstGeom>
        </p:spPr>
      </p:pic>
      <p:pic>
        <p:nvPicPr>
          <p:cNvPr id="7" name="SEGES" descr="C:\Users\akm\Dropbox\Power Point\SEGES\Seges_logo_RGB.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7628757" y="4635500"/>
            <a:ext cx="1292275" cy="4519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Pladsholder til indhold 8"/>
          <p:cNvSpPr>
            <a:spLocks noGrp="1"/>
          </p:cNvSpPr>
          <p:nvPr>
            <p:ph sz="quarter" idx="13"/>
          </p:nvPr>
        </p:nvSpPr>
        <p:spPr>
          <a:xfrm>
            <a:off x="609600" y="1203598"/>
            <a:ext cx="8077200" cy="318611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125477106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snitsoverskrif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43608" y="3036342"/>
            <a:ext cx="7200400" cy="1263600"/>
          </a:xfrm>
        </p:spPr>
        <p:txBody>
          <a:bodyPr anchor="t">
            <a:normAutofit/>
          </a:bodyPr>
          <a:lstStyle>
            <a:lvl1pPr algn="l">
              <a:defRPr sz="2800" b="0" cap="all" baseline="0">
                <a:solidFill>
                  <a:schemeClr val="accent1"/>
                </a:solidFill>
              </a:defRPr>
            </a:lvl1pPr>
          </a:lstStyle>
          <a:p>
            <a:r>
              <a:rPr lang="da-DK" dirty="0"/>
              <a:t>Klik for at tilføje en </a:t>
            </a:r>
            <a:br>
              <a:rPr lang="da-DK" dirty="0"/>
            </a:br>
            <a:r>
              <a:rPr lang="da-DK" dirty="0"/>
              <a:t>sekundær tekst</a:t>
            </a:r>
          </a:p>
        </p:txBody>
      </p:sp>
      <p:sp>
        <p:nvSpPr>
          <p:cNvPr id="3" name="Pladsholder til tekst 2"/>
          <p:cNvSpPr>
            <a:spLocks noGrp="1"/>
          </p:cNvSpPr>
          <p:nvPr>
            <p:ph type="body" idx="1" hasCustomPrompt="1"/>
          </p:nvPr>
        </p:nvSpPr>
        <p:spPr>
          <a:xfrm>
            <a:off x="1043608" y="1785343"/>
            <a:ext cx="7200400" cy="1125140"/>
          </a:xfrm>
          <a:prstGeom prst="rect">
            <a:avLst/>
          </a:prstGeom>
        </p:spPr>
        <p:txBody>
          <a:bodyPr anchor="b">
            <a:normAutofit/>
          </a:bodyPr>
          <a:lstStyle>
            <a:lvl1pPr marL="0" indent="0">
              <a:buNone/>
              <a:defRPr sz="3200" b="1" cap="all"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a:t>Klik for at tilføje tekst</a:t>
            </a:r>
          </a:p>
        </p:txBody>
      </p:sp>
      <p:pic>
        <p:nvPicPr>
          <p:cNvPr id="6" name="Picture 7" descr="C:\Users\akm\Dropbox\Power Point\SEGES\Hjorrne3_linked.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99992" y="0"/>
            <a:ext cx="4644009" cy="2085695"/>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dato 3"/>
          <p:cNvSpPr>
            <a:spLocks noGrp="1"/>
          </p:cNvSpPr>
          <p:nvPr>
            <p:ph type="dt" sz="half" idx="10"/>
          </p:nvPr>
        </p:nvSpPr>
        <p:spPr/>
        <p:txBody>
          <a:bodyPr/>
          <a:lstStyle/>
          <a:p>
            <a:pPr>
              <a:defRPr/>
            </a:pPr>
            <a:endParaRPr lang="da-DK" dirty="0"/>
          </a:p>
        </p:txBody>
      </p:sp>
      <p:sp>
        <p:nvSpPr>
          <p:cNvPr id="5" name="Pladsholder til sidefod 4"/>
          <p:cNvSpPr>
            <a:spLocks noGrp="1"/>
          </p:cNvSpPr>
          <p:nvPr>
            <p:ph type="ftr" sz="quarter" idx="11"/>
          </p:nvPr>
        </p:nvSpPr>
        <p:spPr/>
        <p:txBody>
          <a:bodyPr/>
          <a:lstStyle/>
          <a:p>
            <a:endParaRPr lang="da-DK" dirty="0"/>
          </a:p>
        </p:txBody>
      </p:sp>
      <p:sp>
        <p:nvSpPr>
          <p:cNvPr id="7" name="Pladsholder til diasnummer 6"/>
          <p:cNvSpPr>
            <a:spLocks noGrp="1"/>
          </p:cNvSpPr>
          <p:nvPr>
            <p:ph type="sldNum" sz="quarter" idx="12"/>
          </p:nvPr>
        </p:nvSpPr>
        <p:spPr/>
        <p:txBody>
          <a:bodyPr/>
          <a:lstStyle/>
          <a:p>
            <a:pPr>
              <a:defRPr/>
            </a:pPr>
            <a:fld id="{C21184CA-CF82-4A4F-89A8-CEF063EB752F}" type="slidenum">
              <a:rPr lang="da-DK" smtClean="0"/>
              <a:pPr>
                <a:defRPr/>
              </a:pPr>
              <a:t>‹nr.›</a:t>
            </a:fld>
            <a:r>
              <a:rPr lang="da-DK">
                <a:solidFill>
                  <a:schemeClr val="bg1"/>
                </a:solidFill>
              </a:rPr>
              <a:t>..</a:t>
            </a:r>
            <a:endParaRPr lang="da-DK" dirty="0"/>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144000" cy="5143500"/>
          </a:xfrm>
          <a:prstGeom prst="rect">
            <a:avLst/>
          </a:prstGeom>
        </p:spPr>
        <p:txBody>
          <a:bodyPr rtlCol="0" anchor="ctr">
            <a:normAutofit/>
          </a:bodyPr>
          <a:lstStyle>
            <a:lvl1pPr marL="0" indent="0" algn="ctr">
              <a:buNone/>
              <a:defRPr/>
            </a:lvl1pPr>
          </a:lstStyle>
          <a:p>
            <a:pPr lvl="0"/>
            <a:r>
              <a:rPr lang="da-DK" noProof="0"/>
              <a:t>Klik på ikonet for at tilføje et billede</a:t>
            </a:r>
            <a:endParaRPr lang="da-DK" noProof="0"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4" name="Shape 3"/>
          <p:cNvSpPr>
            <a:spLocks noGrp="1"/>
          </p:cNvSpPr>
          <p:nvPr>
            <p:ph sz="half" idx="2"/>
          </p:nvPr>
        </p:nvSpPr>
        <p:spPr>
          <a:xfrm>
            <a:off x="609600" y="1203598"/>
            <a:ext cx="4068000" cy="3402378"/>
          </a:xfrm>
        </p:spPr>
        <p:txBody>
          <a:bodyPr/>
          <a:lstStyle>
            <a:lvl1pPr latinLnBrk="0">
              <a:defRPr lang="da-DK" sz="2400"/>
            </a:lvl1pPr>
            <a:lvl2pPr>
              <a:defRPr lang="da-DK" sz="2000"/>
            </a:lvl2pPr>
            <a:lvl3pPr>
              <a:defRPr lang="da-DK" sz="1800"/>
            </a:lvl3pPr>
            <a:lvl4pPr>
              <a:defRPr lang="da-DK" sz="1600"/>
            </a:lvl4pPr>
            <a:lvl5pPr>
              <a:defRPr lang="da-DK" sz="1600"/>
            </a:lvl5pPr>
            <a:lvl6pPr>
              <a:defRPr lang="da-DK" sz="1600"/>
            </a:lvl6pPr>
            <a:lvl7pPr>
              <a:defRPr lang="da-DK" sz="1600"/>
            </a:lvl7pPr>
            <a:lvl8pPr>
              <a:defRPr lang="da-DK" sz="1600"/>
            </a:lvl8pPr>
            <a:lvl9pPr>
              <a:defRPr lang="da-DK"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Shape 5"/>
          <p:cNvSpPr>
            <a:spLocks noGrp="1"/>
          </p:cNvSpPr>
          <p:nvPr>
            <p:ph sz="quarter" idx="4"/>
          </p:nvPr>
        </p:nvSpPr>
        <p:spPr>
          <a:xfrm>
            <a:off x="4716016" y="1203598"/>
            <a:ext cx="3970784" cy="3402378"/>
          </a:xfrm>
        </p:spPr>
        <p:txBody>
          <a:bodyPr/>
          <a:lstStyle>
            <a:lvl1pPr latinLnBrk="0">
              <a:defRPr lang="da-DK" sz="2400"/>
            </a:lvl1pPr>
            <a:lvl2pPr>
              <a:defRPr lang="da-DK" sz="2000"/>
            </a:lvl2pPr>
            <a:lvl3pPr>
              <a:defRPr lang="da-DK" sz="1800"/>
            </a:lvl3pPr>
            <a:lvl4pPr>
              <a:defRPr lang="da-DK" sz="1600"/>
            </a:lvl4pPr>
            <a:lvl5pPr>
              <a:defRPr lang="da-DK" sz="1600"/>
            </a:lvl5pPr>
            <a:lvl6pPr>
              <a:defRPr lang="da-DK" sz="1600"/>
            </a:lvl6pPr>
            <a:lvl7pPr>
              <a:defRPr lang="da-DK" sz="1600"/>
            </a:lvl7pPr>
            <a:lvl8pPr>
              <a:defRPr lang="da-DK" sz="1600"/>
            </a:lvl8pPr>
            <a:lvl9pPr>
              <a:defRPr lang="da-DK"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Titel 9"/>
          <p:cNvSpPr>
            <a:spLocks noGrp="1"/>
          </p:cNvSpPr>
          <p:nvPr>
            <p:ph type="title"/>
          </p:nvPr>
        </p:nvSpPr>
        <p:spPr/>
        <p:txBody>
          <a:bodyPr/>
          <a:lstStyle/>
          <a:p>
            <a:r>
              <a:rPr lang="da-DK"/>
              <a:t>Klik for at redigere i master</a:t>
            </a:r>
          </a:p>
        </p:txBody>
      </p:sp>
      <p:sp>
        <p:nvSpPr>
          <p:cNvPr id="7" name="Pladsholder til dato 6"/>
          <p:cNvSpPr>
            <a:spLocks noGrp="1"/>
          </p:cNvSpPr>
          <p:nvPr>
            <p:ph type="dt" sz="half" idx="10"/>
          </p:nvPr>
        </p:nvSpPr>
        <p:spPr/>
        <p:txBody>
          <a:bodyPr/>
          <a:lstStyle/>
          <a:p>
            <a:pPr>
              <a:defRPr/>
            </a:pPr>
            <a:endParaRPr lang="da-DK" dirty="0"/>
          </a:p>
        </p:txBody>
      </p:sp>
      <p:sp>
        <p:nvSpPr>
          <p:cNvPr id="8" name="Pladsholder til sidefod 7"/>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pPr>
              <a:defRPr/>
            </a:pPr>
            <a:fld id="{C21184CA-CF82-4A4F-89A8-CEF063EB752F}" type="slidenum">
              <a:rPr lang="da-DK" smtClean="0"/>
              <a:pPr>
                <a:defRPr/>
              </a:pPr>
              <a:t>‹nr.›</a:t>
            </a:fld>
            <a:r>
              <a:rPr lang="da-DK">
                <a:solidFill>
                  <a:schemeClr val="bg1"/>
                </a:solidFill>
              </a:rPr>
              <a:t>..</a:t>
            </a:r>
            <a:endParaRPr lang="da-DK" dirty="0"/>
          </a:p>
        </p:txBody>
      </p:sp>
    </p:spTree>
    <p:extLst>
      <p:ext uri="{BB962C8B-B14F-4D97-AF65-F5344CB8AC3E}">
        <p14:creationId xmlns:p14="http://schemas.microsoft.com/office/powerpoint/2010/main" val="291455291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GES forside - trekantsgrafik">
    <p:spTree>
      <p:nvGrpSpPr>
        <p:cNvPr id="1" name=""/>
        <p:cNvGrpSpPr/>
        <p:nvPr/>
      </p:nvGrpSpPr>
      <p:grpSpPr>
        <a:xfrm>
          <a:off x="0" y="0"/>
          <a:ext cx="0" cy="0"/>
          <a:chOff x="0" y="0"/>
          <a:chExt cx="0" cy="0"/>
        </a:xfrm>
      </p:grpSpPr>
      <p:sp>
        <p:nvSpPr>
          <p:cNvPr id="2" name="Titel 1"/>
          <p:cNvSpPr>
            <a:spLocks noGrp="1"/>
          </p:cNvSpPr>
          <p:nvPr userDrawn="1">
            <p:ph type="ctrTitle" hasCustomPrompt="1"/>
          </p:nvPr>
        </p:nvSpPr>
        <p:spPr>
          <a:xfrm>
            <a:off x="260276" y="2571750"/>
            <a:ext cx="6615980" cy="951747"/>
          </a:xfrm>
        </p:spPr>
        <p:txBody>
          <a:bodyPr anchor="ctr">
            <a:normAutofit/>
          </a:bodyPr>
          <a:lstStyle>
            <a:lvl1pPr algn="l">
              <a:defRPr sz="2800" b="1" i="0" cap="all" baseline="0">
                <a:solidFill>
                  <a:schemeClr val="accent1"/>
                </a:solidFill>
                <a:latin typeface="Arial"/>
                <a:cs typeface="Arial"/>
              </a:defRPr>
            </a:lvl1pPr>
          </a:lstStyle>
          <a:p>
            <a:r>
              <a:rPr lang="da-DK" dirty="0"/>
              <a:t>Indsæt Titel</a:t>
            </a:r>
          </a:p>
        </p:txBody>
      </p:sp>
      <p:sp>
        <p:nvSpPr>
          <p:cNvPr id="17" name="Pladsholder til forfatter og hovedafdeling"/>
          <p:cNvSpPr>
            <a:spLocks noGrp="1"/>
          </p:cNvSpPr>
          <p:nvPr>
            <p:ph type="body" sz="quarter" idx="12" hasCustomPrompt="1"/>
          </p:nvPr>
        </p:nvSpPr>
        <p:spPr>
          <a:xfrm>
            <a:off x="255898" y="1851670"/>
            <a:ext cx="5031804" cy="702077"/>
          </a:xfrm>
        </p:spPr>
        <p:txBody>
          <a:bodyPr anchor="t">
            <a:noAutofit/>
          </a:bodyPr>
          <a:lstStyle>
            <a:lvl1pPr marL="0" indent="0">
              <a:buNone/>
              <a:defRPr sz="2000" b="1" baseline="0">
                <a:solidFill>
                  <a:schemeClr val="accent1"/>
                </a:solidFill>
              </a:defRPr>
            </a:lvl1pPr>
            <a:lvl2pPr marL="431800" indent="0">
              <a:buNone/>
              <a:defRPr/>
            </a:lvl2pPr>
          </a:lstStyle>
          <a:p>
            <a:pPr lvl="0"/>
            <a:r>
              <a:rPr lang="da-DK" dirty="0"/>
              <a:t>Indsæt forfatter og fag- eller kommunikationsområde</a:t>
            </a:r>
          </a:p>
        </p:txBody>
      </p:sp>
      <p:sp>
        <p:nvSpPr>
          <p:cNvPr id="13" name="Pladsholder til sted og dato"/>
          <p:cNvSpPr>
            <a:spLocks noGrp="1"/>
          </p:cNvSpPr>
          <p:nvPr>
            <p:ph type="body" sz="quarter" idx="17" hasCustomPrompt="1"/>
          </p:nvPr>
        </p:nvSpPr>
        <p:spPr>
          <a:xfrm>
            <a:off x="255898" y="1275606"/>
            <a:ext cx="3591644" cy="543575"/>
          </a:xfrm>
        </p:spPr>
        <p:txBody>
          <a:bodyPr anchor="b">
            <a:normAutofit/>
          </a:bodyPr>
          <a:lstStyle>
            <a:lvl1pPr marL="0" indent="0">
              <a:buNone/>
              <a:defRPr sz="2000">
                <a:solidFill>
                  <a:schemeClr val="accent1"/>
                </a:solidFill>
              </a:defRPr>
            </a:lvl1pPr>
            <a:lvl2pPr marL="431800" indent="0">
              <a:buNone/>
              <a:defRPr/>
            </a:lvl2pPr>
          </a:lstStyle>
          <a:p>
            <a:pPr lvl="0"/>
            <a:r>
              <a:rPr lang="da-DK" dirty="0"/>
              <a:t>Klik for at tilføje sted og dato</a:t>
            </a:r>
          </a:p>
        </p:txBody>
      </p:sp>
      <p:sp>
        <p:nvSpPr>
          <p:cNvPr id="7" name="LD-logo"/>
          <p:cNvSpPr>
            <a:spLocks noGrp="1"/>
          </p:cNvSpPr>
          <p:nvPr>
            <p:ph type="pic" sz="quarter" idx="14" hasCustomPrompt="1"/>
          </p:nvPr>
        </p:nvSpPr>
        <p:spPr>
          <a:xfrm>
            <a:off x="251920" y="3533158"/>
            <a:ext cx="3600000" cy="1584000"/>
          </a:xfrm>
          <a:prstGeom prst="rect">
            <a:avLst/>
          </a:prstGeom>
          <a:noFill/>
          <a:ln w="9525">
            <a:noFill/>
            <a:miter lim="800000"/>
            <a:headEnd/>
            <a:tailEnd/>
          </a:ln>
        </p:spPr>
        <p:txBody>
          <a:bodyPr rtlCol="0" anchor="t">
            <a:normAutofit/>
          </a:bodyPr>
          <a:lstStyle>
            <a:lvl1pPr marL="0" marR="0" indent="0" algn="ctr" defTabSz="182563"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tab pos="0" algn="l"/>
              </a:tabLst>
              <a:defRPr lang="da-DK" sz="800" kern="1200" baseline="0" noProof="0" dirty="0">
                <a:solidFill>
                  <a:schemeClr val="tx1"/>
                </a:solidFill>
                <a:latin typeface="Arial" pitchFamily="34" charset="0"/>
                <a:ea typeface="+mn-ea"/>
                <a:cs typeface="Arial" pitchFamily="34" charset="0"/>
              </a:defRPr>
            </a:lvl1pPr>
          </a:lstStyle>
          <a:p>
            <a:pPr marL="0" marR="0" lvl="0" indent="0" algn="l" defTabSz="182563"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tab pos="0" algn="l"/>
              </a:tabLst>
              <a:defRPr/>
            </a:pPr>
            <a:r>
              <a:rPr lang="da-DK" noProof="0" dirty="0"/>
              <a:t>Klik og indsæt LD-logo her. Q:\SEGES_Visuel_identitet\PowerPoint\Skabeloner\Grafik til SEGES </a:t>
            </a:r>
            <a:r>
              <a:rPr lang="da-DK" noProof="0" dirty="0" err="1"/>
              <a:t>pptx</a:t>
            </a:r>
            <a:endParaRPr lang="da-DK" noProof="0" dirty="0"/>
          </a:p>
          <a:p>
            <a:pPr marL="447675" marR="0" lvl="0" indent="-447675" algn="l"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endParaRPr lang="da-DK" noProof="0" dirty="0"/>
          </a:p>
          <a:p>
            <a:pPr lvl="0"/>
            <a:endParaRPr lang="da-DK" noProof="0" dirty="0"/>
          </a:p>
          <a:p>
            <a:pPr lvl="0"/>
            <a:r>
              <a:rPr lang="da-DK" noProof="0" dirty="0"/>
              <a:t> </a:t>
            </a:r>
            <a:br>
              <a:rPr lang="da-DK" noProof="0" dirty="0"/>
            </a:br>
            <a:endParaRPr lang="da-DK" noProof="0" dirty="0"/>
          </a:p>
        </p:txBody>
      </p:sp>
      <p:sp>
        <p:nvSpPr>
          <p:cNvPr id="8" name="Logo"/>
          <p:cNvSpPr>
            <a:spLocks noGrp="1"/>
          </p:cNvSpPr>
          <p:nvPr>
            <p:ph type="pic" sz="quarter" idx="15" hasCustomPrompt="1"/>
          </p:nvPr>
        </p:nvSpPr>
        <p:spPr>
          <a:xfrm>
            <a:off x="3886255" y="4083918"/>
            <a:ext cx="1645200" cy="864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950" kern="1200" baseline="0" noProof="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a:t>
            </a:r>
            <a:r>
              <a:rPr lang="da-DK" noProof="0" dirty="0" err="1"/>
              <a:t>gudp</a:t>
            </a:r>
            <a:r>
              <a:rPr lang="da-DK" noProof="0" dirty="0"/>
              <a:t>-logo, </a:t>
            </a:r>
            <a:br>
              <a:rPr lang="da-DK" noProof="0" dirty="0"/>
            </a:br>
            <a:r>
              <a:rPr lang="da-DK" noProof="0" dirty="0"/>
              <a:t>fond-logo eller </a:t>
            </a:r>
            <a:r>
              <a:rPr lang="da-DK" noProof="0" dirty="0" err="1"/>
              <a:t>DanAvl</a:t>
            </a:r>
            <a:r>
              <a:rPr lang="da-DK" noProof="0" dirty="0"/>
              <a:t> her. Q:\SEGES_Visuel_identitet\PowerPoint\Skabeloner\Grafik til SEGES </a:t>
            </a:r>
            <a:r>
              <a:rPr lang="da-DK" noProof="0" dirty="0" err="1"/>
              <a:t>pptx</a:t>
            </a:r>
            <a:endParaRPr lang="da-DK" noProof="0" dirty="0"/>
          </a:p>
          <a:p>
            <a:pPr lvl="0"/>
            <a:endParaRPr lang="da-DK" noProof="0" dirty="0"/>
          </a:p>
          <a:p>
            <a:pPr lvl="0"/>
            <a:endParaRPr lang="da-DK" noProof="0" dirty="0"/>
          </a:p>
        </p:txBody>
      </p:sp>
      <p:sp>
        <p:nvSpPr>
          <p:cNvPr id="9" name="Logo"/>
          <p:cNvSpPr>
            <a:spLocks noGrp="1"/>
          </p:cNvSpPr>
          <p:nvPr>
            <p:ph type="pic" sz="quarter" idx="18" hasCustomPrompt="1"/>
          </p:nvPr>
        </p:nvSpPr>
        <p:spPr>
          <a:xfrm>
            <a:off x="5580112" y="4083918"/>
            <a:ext cx="1645200" cy="864000"/>
          </a:xfrm>
          <a:prstGeom prst="rect">
            <a:avLst/>
          </a:prstGeom>
          <a:noFill/>
          <a:ln w="9525">
            <a:noFill/>
            <a:miter lim="800000"/>
            <a:headEnd/>
            <a:tailEnd/>
          </a:ln>
        </p:spPr>
        <p:txBody>
          <a:bodyPr rtlCol="0" anchor="t">
            <a:normAutofit/>
          </a:bodyPr>
          <a:lstStyle>
            <a:lvl1pPr marL="0" marR="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lang="da-DK" sz="950" kern="1200" baseline="0" noProof="0">
                <a:solidFill>
                  <a:schemeClr val="tx1"/>
                </a:solidFill>
                <a:latin typeface="Arial" pitchFamily="34" charset="0"/>
                <a:ea typeface="+mn-ea"/>
                <a:cs typeface="Arial" pitchFamily="34" charset="0"/>
              </a:defRPr>
            </a:lvl1pPr>
          </a:lstStyle>
          <a:p>
            <a:pPr marL="0" marR="0" lvl="0" indent="0" algn="ctr" defTabSz="457200" rtl="0" eaLnBrk="1" fontAlgn="base" latinLnBrk="0" hangingPunct="1">
              <a:lnSpc>
                <a:spcPct val="100000"/>
              </a:lnSpc>
              <a:spcBef>
                <a:spcPct val="20000"/>
              </a:spcBef>
              <a:spcAft>
                <a:spcPct val="0"/>
              </a:spcAft>
              <a:buClr>
                <a:schemeClr val="accent1"/>
              </a:buClr>
              <a:buSzTx/>
              <a:buFont typeface="Arial" panose="020B0604020202020204" pitchFamily="34" charset="0"/>
              <a:buNone/>
              <a:tabLst/>
              <a:defRPr/>
            </a:pPr>
            <a:r>
              <a:rPr lang="da-DK" noProof="0" dirty="0"/>
              <a:t>Klik og indsæt </a:t>
            </a:r>
            <a:r>
              <a:rPr lang="da-DK" noProof="0" dirty="0" err="1"/>
              <a:t>gudp</a:t>
            </a:r>
            <a:r>
              <a:rPr lang="da-DK" noProof="0" dirty="0"/>
              <a:t>-logo, </a:t>
            </a:r>
            <a:br>
              <a:rPr lang="da-DK" noProof="0" dirty="0"/>
            </a:br>
            <a:r>
              <a:rPr lang="da-DK" noProof="0" dirty="0"/>
              <a:t>fond-logo eller </a:t>
            </a:r>
            <a:r>
              <a:rPr lang="da-DK" noProof="0" dirty="0" err="1"/>
              <a:t>DanAvl</a:t>
            </a:r>
            <a:r>
              <a:rPr lang="da-DK" noProof="0" dirty="0"/>
              <a:t> her. Q:\SEGES_Visuel_identitet\PowerPoint\Skabeloner\Grafik til SEGES </a:t>
            </a:r>
            <a:r>
              <a:rPr lang="da-DK" noProof="0" dirty="0" err="1"/>
              <a:t>pptx</a:t>
            </a:r>
            <a:endParaRPr lang="da-DK" noProof="0" dirty="0"/>
          </a:p>
          <a:p>
            <a:pPr lvl="0"/>
            <a:endParaRPr lang="da-DK" noProof="0" dirty="0"/>
          </a:p>
        </p:txBody>
      </p:sp>
      <p:pic>
        <p:nvPicPr>
          <p:cNvPr id="11" name="Striber" descr="C:\Users\akm\Desktop\SEGES_Stribe.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flipH="1">
            <a:off x="2367484" y="0"/>
            <a:ext cx="6776515" cy="39932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SEGES" descr="C:\Users\akm\Dropbox\Power Point\SEGES\Seges_logo_RGB.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7243930" y="4443958"/>
            <a:ext cx="1593279" cy="55717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6867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el og indholdsobjekt">
    <p:bg>
      <p:bgPr>
        <a:solidFill>
          <a:schemeClr val="bg1"/>
        </a:solidFill>
        <a:effectLst/>
      </p:bgPr>
    </p:bg>
    <p:spTree>
      <p:nvGrpSpPr>
        <p:cNvPr id="1" name=""/>
        <p:cNvGrpSpPr/>
        <p:nvPr/>
      </p:nvGrpSpPr>
      <p:grpSpPr>
        <a:xfrm>
          <a:off x="0" y="0"/>
          <a:ext cx="0" cy="0"/>
          <a:chOff x="0" y="0"/>
          <a:chExt cx="0" cy="0"/>
        </a:xfrm>
      </p:grpSpPr>
      <p:sp>
        <p:nvSpPr>
          <p:cNvPr id="6" name="Pladsholder til dato 3"/>
          <p:cNvSpPr>
            <a:spLocks noGrp="1"/>
          </p:cNvSpPr>
          <p:nvPr>
            <p:ph type="dt" sz="half" idx="10"/>
          </p:nvPr>
        </p:nvSpPr>
        <p:spPr>
          <a:xfrm>
            <a:off x="1070248" y="4869657"/>
            <a:ext cx="2133600" cy="273844"/>
          </a:xfrm>
        </p:spPr>
        <p:txBody>
          <a:bodyPr/>
          <a:lstStyle>
            <a:lvl1pPr algn="l">
              <a:defRPr sz="1200">
                <a:solidFill>
                  <a:schemeClr val="tx1">
                    <a:lumMod val="65000"/>
                    <a:lumOff val="35000"/>
                  </a:schemeClr>
                </a:solidFill>
              </a:defRPr>
            </a:lvl1pPr>
          </a:lstStyle>
          <a:p>
            <a:pPr>
              <a:defRPr/>
            </a:pPr>
            <a:fld id="{889B7EF3-B023-4829-8A6F-99DBBBEDC9AD}" type="datetime2">
              <a:rPr lang="da-DK" smtClean="0"/>
              <a:pPr>
                <a:defRPr/>
              </a:pPr>
              <a:t>7. marts 2019</a:t>
            </a:fld>
            <a:endParaRPr lang="da-DK" dirty="0"/>
          </a:p>
        </p:txBody>
      </p:sp>
      <p:sp>
        <p:nvSpPr>
          <p:cNvPr id="7" name="Pladsholder til diasnummer 4"/>
          <p:cNvSpPr>
            <a:spLocks noGrp="1"/>
          </p:cNvSpPr>
          <p:nvPr>
            <p:ph type="sldNum" sz="quarter" idx="11"/>
          </p:nvPr>
        </p:nvSpPr>
        <p:spPr>
          <a:xfrm>
            <a:off x="301898" y="4869657"/>
            <a:ext cx="825500" cy="273844"/>
          </a:xfrm>
        </p:spPr>
        <p:txBody>
          <a:bodyPr/>
          <a:lstStyle>
            <a:lvl1pPr algn="r">
              <a:defRPr sz="1200">
                <a:solidFill>
                  <a:schemeClr val="tx1">
                    <a:lumMod val="65000"/>
                    <a:lumOff val="35000"/>
                  </a:schemeClr>
                </a:solidFill>
              </a:defRPr>
            </a:lvl1pPr>
          </a:lstStyle>
          <a:p>
            <a:pPr>
              <a:defRPr/>
            </a:pPr>
            <a:fld id="{774876A2-58FF-4631-9985-D3CD04231D87}" type="slidenum">
              <a:rPr lang="da-DK" smtClean="0"/>
              <a:pPr>
                <a:defRPr/>
              </a:pPr>
              <a:t>‹nr.›</a:t>
            </a:fld>
            <a:r>
              <a:rPr lang="da-DK"/>
              <a:t>...|</a:t>
            </a:r>
            <a:endParaRPr lang="da-DK" dirty="0"/>
          </a:p>
        </p:txBody>
      </p:sp>
      <p:sp>
        <p:nvSpPr>
          <p:cNvPr id="10" name="Pladsholder til indhold 9"/>
          <p:cNvSpPr>
            <a:spLocks noGrp="1"/>
          </p:cNvSpPr>
          <p:nvPr>
            <p:ph sz="quarter" idx="12"/>
          </p:nvPr>
        </p:nvSpPr>
        <p:spPr>
          <a:xfrm>
            <a:off x="395536" y="1113588"/>
            <a:ext cx="8496944" cy="2970107"/>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 name="Titel 1"/>
          <p:cNvSpPr>
            <a:spLocks noGrp="1"/>
          </p:cNvSpPr>
          <p:nvPr>
            <p:ph type="title"/>
          </p:nvPr>
        </p:nvSpPr>
        <p:spPr/>
        <p:txBody>
          <a:bodyPr/>
          <a:lstStyle/>
          <a:p>
            <a:r>
              <a:rPr lang="da-DK"/>
              <a:t>Klik for at redigere i master</a:t>
            </a:r>
            <a:endParaRPr lang="da-DK" dirty="0"/>
          </a:p>
        </p:txBody>
      </p:sp>
    </p:spTree>
    <p:extLst>
      <p:ext uri="{BB962C8B-B14F-4D97-AF65-F5344CB8AC3E}">
        <p14:creationId xmlns:p14="http://schemas.microsoft.com/office/powerpoint/2010/main" val="9373623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609600" y="303498"/>
            <a:ext cx="8077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da-DK" noProof="0" dirty="0"/>
              <a:t>Klik for at indsætte Overskrift </a:t>
            </a:r>
          </a:p>
        </p:txBody>
      </p:sp>
      <p:sp>
        <p:nvSpPr>
          <p:cNvPr id="12" name="Pladsholder til dato 3"/>
          <p:cNvSpPr>
            <a:spLocks noGrp="1"/>
          </p:cNvSpPr>
          <p:nvPr>
            <p:ph type="dt" sz="half" idx="2"/>
          </p:nvPr>
        </p:nvSpPr>
        <p:spPr>
          <a:xfrm>
            <a:off x="755576" y="4865098"/>
            <a:ext cx="2133600" cy="273844"/>
          </a:xfrm>
          <a:prstGeom prst="rect">
            <a:avLst/>
          </a:prstGeom>
        </p:spPr>
        <p:txBody>
          <a:bodyPr/>
          <a:lstStyle>
            <a:lvl1pPr algn="l">
              <a:defRPr sz="1200" smtClean="0">
                <a:solidFill>
                  <a:schemeClr val="tx1">
                    <a:tint val="75000"/>
                  </a:schemeClr>
                </a:solidFill>
              </a:defRPr>
            </a:lvl1pPr>
          </a:lstStyle>
          <a:p>
            <a:pPr>
              <a:defRPr/>
            </a:pPr>
            <a:endParaRPr lang="da-DK" dirty="0"/>
          </a:p>
        </p:txBody>
      </p:sp>
      <p:sp>
        <p:nvSpPr>
          <p:cNvPr id="13" name="Pladsholder til diasnummer 4"/>
          <p:cNvSpPr>
            <a:spLocks noGrp="1"/>
          </p:cNvSpPr>
          <p:nvPr>
            <p:ph type="sldNum" sz="quarter" idx="4"/>
          </p:nvPr>
        </p:nvSpPr>
        <p:spPr>
          <a:xfrm>
            <a:off x="0" y="4865098"/>
            <a:ext cx="711200" cy="273844"/>
          </a:xfrm>
          <a:prstGeom prst="rect">
            <a:avLst/>
          </a:prstGeom>
        </p:spPr>
        <p:txBody>
          <a:bodyPr/>
          <a:lstStyle>
            <a:lvl1pPr algn="r">
              <a:defRPr sz="1200" smtClean="0">
                <a:solidFill>
                  <a:schemeClr val="tx1">
                    <a:tint val="75000"/>
                  </a:schemeClr>
                </a:solidFill>
              </a:defRPr>
            </a:lvl1pPr>
          </a:lstStyle>
          <a:p>
            <a:pPr>
              <a:defRPr/>
            </a:pPr>
            <a:fld id="{C21184CA-CF82-4A4F-89A8-CEF063EB752F}" type="slidenum">
              <a:rPr lang="da-DK" smtClean="0"/>
              <a:pPr>
                <a:defRPr/>
              </a:pPr>
              <a:t>‹nr.›</a:t>
            </a:fld>
            <a:r>
              <a:rPr lang="da-DK" dirty="0">
                <a:solidFill>
                  <a:schemeClr val="bg1"/>
                </a:solidFill>
              </a:rPr>
              <a:t>..</a:t>
            </a:r>
            <a:endParaRPr lang="da-DK" dirty="0"/>
          </a:p>
        </p:txBody>
      </p:sp>
      <p:sp>
        <p:nvSpPr>
          <p:cNvPr id="2" name="Pladsholder til tekst 1"/>
          <p:cNvSpPr>
            <a:spLocks noGrp="1"/>
          </p:cNvSpPr>
          <p:nvPr>
            <p:ph type="body" idx="1"/>
          </p:nvPr>
        </p:nvSpPr>
        <p:spPr>
          <a:xfrm>
            <a:off x="609600" y="1206438"/>
            <a:ext cx="8077200" cy="3429062"/>
          </a:xfrm>
          <a:prstGeom prst="rect">
            <a:avLst/>
          </a:prstGeom>
        </p:spPr>
        <p:txBody>
          <a:bodyPr vert="horz" lIns="91440" tIns="45720" rIns="91440" bIns="45720" rtlCol="0">
            <a:normAutofit/>
          </a:bodyPr>
          <a:lstStyle/>
          <a:p>
            <a:pPr lvl="0"/>
            <a:r>
              <a:rPr lang="da-DK" dirty="0"/>
              <a:t>Klik for at redigere i master</a:t>
            </a:r>
          </a:p>
          <a:p>
            <a:pPr lvl="1"/>
            <a:r>
              <a:rPr lang="da-DK" dirty="0"/>
              <a:t>Første niveau</a:t>
            </a:r>
          </a:p>
          <a:p>
            <a:pPr lvl="2"/>
            <a:r>
              <a:rPr lang="da-DK" dirty="0"/>
              <a:t>Andet niveau</a:t>
            </a:r>
          </a:p>
          <a:p>
            <a:pPr lvl="3"/>
            <a:r>
              <a:rPr lang="da-DK" dirty="0"/>
              <a:t>Tredje niveau</a:t>
            </a:r>
          </a:p>
          <a:p>
            <a:pPr lvl="4"/>
            <a:r>
              <a:rPr lang="da-DK" dirty="0"/>
              <a:t>Fjerde niveau</a:t>
            </a:r>
          </a:p>
        </p:txBody>
      </p:sp>
      <p:sp>
        <p:nvSpPr>
          <p:cNvPr id="3" name="Pladsholder til sidefod 2"/>
          <p:cNvSpPr>
            <a:spLocks noGrp="1"/>
          </p:cNvSpPr>
          <p:nvPr>
            <p:ph type="ftr" sz="quarter" idx="3"/>
          </p:nvPr>
        </p:nvSpPr>
        <p:spPr>
          <a:xfrm>
            <a:off x="3124200" y="4865098"/>
            <a:ext cx="2895600" cy="273844"/>
          </a:xfrm>
          <a:prstGeom prst="rect">
            <a:avLst/>
          </a:prstGeom>
        </p:spPr>
        <p:txBody>
          <a:bodyPr vert="horz" lIns="91440" tIns="45720" rIns="91440" bIns="45720" rtlCol="0" anchor="t"/>
          <a:lstStyle>
            <a:lvl1pPr algn="ctr">
              <a:defRPr sz="1200" cap="all" baseline="0">
                <a:solidFill>
                  <a:schemeClr val="tx1">
                    <a:tint val="75000"/>
                  </a:schemeClr>
                </a:solidFill>
              </a:defRPr>
            </a:lvl1pPr>
          </a:lstStyle>
          <a:p>
            <a:endParaRPr lang="da-DK" dirty="0"/>
          </a:p>
        </p:txBody>
      </p:sp>
      <p:pic>
        <p:nvPicPr>
          <p:cNvPr id="8" name="SEGES" descr="C:\Users\akm\Dropbox\Power Point\SEGES\Seges_logo_RGB.png"/>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7628757" y="4635500"/>
            <a:ext cx="1292275" cy="451913"/>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67" r:id="rId3"/>
    <p:sldLayoutId id="2147483670" r:id="rId4"/>
    <p:sldLayoutId id="2147483651" r:id="rId5"/>
    <p:sldLayoutId id="2147483652" r:id="rId6"/>
    <p:sldLayoutId id="2147483658" r:id="rId7"/>
    <p:sldLayoutId id="2147483649" r:id="rId8"/>
    <p:sldLayoutId id="2147483673" r:id="rId9"/>
    <p:sldLayoutId id="2147483674" r:id="rId10"/>
  </p:sldLayoutIdLst>
  <p:transition spd="med">
    <p:fade/>
  </p:transition>
  <p:hf hdr="0"/>
  <p:txStyles>
    <p:titleStyle>
      <a:lvl1pPr algn="l" defTabSz="457200" rtl="0" eaLnBrk="1" fontAlgn="base" hangingPunct="1">
        <a:spcBef>
          <a:spcPct val="0"/>
        </a:spcBef>
        <a:spcAft>
          <a:spcPct val="0"/>
        </a:spcAft>
        <a:defRPr sz="2800" b="1" kern="1200" cap="all" baseline="0">
          <a:solidFill>
            <a:schemeClr val="accent1"/>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0" indent="0" algn="l" defTabSz="457200" rtl="0" eaLnBrk="1" fontAlgn="base" hangingPunct="1">
        <a:spcBef>
          <a:spcPct val="20000"/>
        </a:spcBef>
        <a:spcAft>
          <a:spcPct val="0"/>
        </a:spcAft>
        <a:buClr>
          <a:schemeClr val="accent1"/>
        </a:buClr>
        <a:buFont typeface="Arial" panose="020B0604020202020204" pitchFamily="34" charset="0"/>
        <a:buNone/>
        <a:defRPr lang="en-US" sz="2400" kern="1200" dirty="0">
          <a:solidFill>
            <a:schemeClr val="tx1">
              <a:lumMod val="75000"/>
            </a:schemeClr>
          </a:solidFill>
          <a:latin typeface="Arial" pitchFamily="34" charset="0"/>
          <a:ea typeface="+mn-ea"/>
          <a:cs typeface="Arial" pitchFamily="34" charset="0"/>
        </a:defRPr>
      </a:lvl1pPr>
      <a:lvl2pPr marL="266700" indent="-266700" algn="l" defTabSz="457200" rtl="0" eaLnBrk="1" fontAlgn="base" hangingPunct="1">
        <a:spcBef>
          <a:spcPct val="20000"/>
        </a:spcBef>
        <a:spcAft>
          <a:spcPct val="0"/>
        </a:spcAft>
        <a:buClr>
          <a:schemeClr val="accent1"/>
        </a:buClr>
        <a:buSzPct val="95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2pPr>
      <a:lvl3pPr marL="541338" indent="-257175" algn="l" defTabSz="457200" rtl="0" eaLnBrk="1" fontAlgn="base" hangingPunct="1">
        <a:spcBef>
          <a:spcPct val="20000"/>
        </a:spcBef>
        <a:spcAft>
          <a:spcPct val="0"/>
        </a:spcAft>
        <a:buClr>
          <a:schemeClr val="accent1"/>
        </a:buClr>
        <a:buSzPct val="90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3pPr>
      <a:lvl4pPr marL="808038" indent="-260350" algn="l" defTabSz="457200" rtl="0" eaLnBrk="1" fontAlgn="base" hangingPunct="1">
        <a:spcBef>
          <a:spcPct val="20000"/>
        </a:spcBef>
        <a:spcAft>
          <a:spcPct val="0"/>
        </a:spcAft>
        <a:buClr>
          <a:schemeClr val="accent1"/>
        </a:buClr>
        <a:buSzPct val="90000"/>
        <a:buFont typeface="Arial" panose="020B0604020202020204" pitchFamily="34" charset="0"/>
        <a:buChar char="●"/>
        <a:defRPr lang="en-US" sz="2000" kern="1200" dirty="0">
          <a:solidFill>
            <a:schemeClr val="tx1">
              <a:lumMod val="75000"/>
            </a:schemeClr>
          </a:solidFill>
          <a:latin typeface="Arial" pitchFamily="34" charset="0"/>
          <a:ea typeface="+mn-ea"/>
          <a:cs typeface="Arial" pitchFamily="34" charset="0"/>
        </a:defRPr>
      </a:lvl4pPr>
      <a:lvl5pPr marL="1074738" indent="-252413" algn="l" defTabSz="457200" rtl="0" eaLnBrk="1" fontAlgn="base" hangingPunct="1">
        <a:spcBef>
          <a:spcPct val="20000"/>
        </a:spcBef>
        <a:spcAft>
          <a:spcPct val="0"/>
        </a:spcAft>
        <a:buClr>
          <a:schemeClr val="accent1"/>
        </a:buClr>
        <a:buSzPct val="90000"/>
        <a:buFont typeface="Arial" panose="020B0604020202020204" pitchFamily="34" charset="0"/>
        <a:buChar char="●"/>
        <a:defRPr lang="da-DK" sz="2000" kern="1200" dirty="0">
          <a:solidFill>
            <a:schemeClr val="tx1">
              <a:lumMod val="75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europa.eu/agriculture/index_da.htm"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tsf\Dropbox\Camera Uploads\2016-08-22 12.13.3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00"/>
          <a:stretch/>
        </p:blipFill>
        <p:spPr bwMode="auto">
          <a:xfrm>
            <a:off x="0" y="-1"/>
            <a:ext cx="9144000" cy="2833649"/>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6156176" y="427798"/>
            <a:ext cx="2751379" cy="127985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 name="Titel 4"/>
          <p:cNvSpPr>
            <a:spLocks noGrp="1"/>
          </p:cNvSpPr>
          <p:nvPr>
            <p:ph type="ctrTitle"/>
          </p:nvPr>
        </p:nvSpPr>
        <p:spPr/>
        <p:txBody>
          <a:bodyPr>
            <a:normAutofit/>
          </a:bodyPr>
          <a:lstStyle/>
          <a:p>
            <a:r>
              <a:rPr lang="da-DK" dirty="0"/>
              <a:t>Optimalt valg af græsblanding?</a:t>
            </a:r>
          </a:p>
        </p:txBody>
      </p:sp>
      <p:sp>
        <p:nvSpPr>
          <p:cNvPr id="6" name="Pladsholder til tekst 5"/>
          <p:cNvSpPr>
            <a:spLocks noGrp="1"/>
          </p:cNvSpPr>
          <p:nvPr>
            <p:ph type="body" sz="quarter" idx="12"/>
          </p:nvPr>
        </p:nvSpPr>
        <p:spPr/>
        <p:txBody>
          <a:bodyPr>
            <a:normAutofit/>
          </a:bodyPr>
          <a:lstStyle/>
          <a:p>
            <a:r>
              <a:rPr lang="da-DK" dirty="0"/>
              <a:t>Torben Spanggaard Frandsen, PlanteInnovation</a:t>
            </a:r>
          </a:p>
          <a:p>
            <a:endParaRPr lang="da-DK" dirty="0"/>
          </a:p>
        </p:txBody>
      </p:sp>
      <p:sp>
        <p:nvSpPr>
          <p:cNvPr id="7" name="Pladsholder til tekst 6"/>
          <p:cNvSpPr>
            <a:spLocks noGrp="1"/>
          </p:cNvSpPr>
          <p:nvPr>
            <p:ph type="body" sz="quarter" idx="17"/>
          </p:nvPr>
        </p:nvSpPr>
        <p:spPr/>
        <p:txBody>
          <a:bodyPr/>
          <a:lstStyle/>
          <a:p>
            <a:r>
              <a:rPr lang="da-DK" dirty="0"/>
              <a:t>Kvægkongres 2017</a:t>
            </a:r>
          </a:p>
        </p:txBody>
      </p:sp>
      <p:pic>
        <p:nvPicPr>
          <p:cNvPr id="15" name="Billede 1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267494"/>
            <a:ext cx="3960000" cy="1832432"/>
          </a:xfrm>
          <a:prstGeom prst="rect">
            <a:avLst/>
          </a:prstGeom>
        </p:spPr>
      </p:pic>
    </p:spTree>
    <p:extLst>
      <p:ext uri="{BB962C8B-B14F-4D97-AF65-F5344CB8AC3E}">
        <p14:creationId xmlns:p14="http://schemas.microsoft.com/office/powerpoint/2010/main" val="940834847"/>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92546"/>
            <a:ext cx="8928992" cy="857250"/>
          </a:xfrm>
        </p:spPr>
        <p:txBody>
          <a:bodyPr/>
          <a:lstStyle/>
          <a:p>
            <a:r>
              <a:rPr lang="da-DK" dirty="0">
                <a:solidFill>
                  <a:schemeClr val="tx1"/>
                </a:solidFill>
              </a:rPr>
              <a:t>Økonomi i blandinger 100 pct. græs</a:t>
            </a:r>
          </a:p>
        </p:txBody>
      </p:sp>
      <p:sp>
        <p:nvSpPr>
          <p:cNvPr id="4" name="Pladsholder til diasnummer 3"/>
          <p:cNvSpPr>
            <a:spLocks noGrp="1"/>
          </p:cNvSpPr>
          <p:nvPr>
            <p:ph type="sldNum" sz="quarter" idx="15"/>
          </p:nvPr>
        </p:nvSpPr>
        <p:spPr/>
        <p:txBody>
          <a:bodyPr/>
          <a:lstStyle/>
          <a:p>
            <a:pPr>
              <a:defRPr/>
            </a:pPr>
            <a:fld id="{C21184CA-CF82-4A4F-89A8-CEF063EB752F}" type="slidenum">
              <a:rPr lang="da-DK" smtClean="0"/>
              <a:pPr>
                <a:defRPr/>
              </a:pPr>
              <a:t>10</a:t>
            </a:fld>
            <a:r>
              <a:rPr lang="da-DK">
                <a:solidFill>
                  <a:schemeClr val="bg1"/>
                </a:solidFill>
              </a:rPr>
              <a:t>...</a:t>
            </a:r>
            <a:endParaRPr lang="da-DK" dirty="0"/>
          </a:p>
        </p:txBody>
      </p:sp>
      <p:sp>
        <p:nvSpPr>
          <p:cNvPr id="8" name="Tekstboks 7"/>
          <p:cNvSpPr txBox="1"/>
          <p:nvPr/>
        </p:nvSpPr>
        <p:spPr>
          <a:xfrm>
            <a:off x="270009" y="4499871"/>
            <a:ext cx="6264697" cy="307777"/>
          </a:xfrm>
          <a:prstGeom prst="rect">
            <a:avLst/>
          </a:prstGeom>
          <a:noFill/>
        </p:spPr>
        <p:txBody>
          <a:bodyPr wrap="square" rtlCol="0">
            <a:spAutoFit/>
          </a:bodyPr>
          <a:lstStyle/>
          <a:p>
            <a:r>
              <a:rPr lang="da-DK" sz="1400" dirty="0"/>
              <a:t>Foder, Ole Aaes og økonomi Mikkel G. Hansen, SEGES</a:t>
            </a:r>
          </a:p>
        </p:txBody>
      </p:sp>
      <p:graphicFrame>
        <p:nvGraphicFramePr>
          <p:cNvPr id="6" name="Diagram 5"/>
          <p:cNvGraphicFramePr>
            <a:graphicFrameLocks/>
          </p:cNvGraphicFramePr>
          <p:nvPr>
            <p:extLst>
              <p:ext uri="{D42A27DB-BD31-4B8C-83A1-F6EECF244321}">
                <p14:modId xmlns:p14="http://schemas.microsoft.com/office/powerpoint/2010/main" val="2653157070"/>
              </p:ext>
            </p:extLst>
          </p:nvPr>
        </p:nvGraphicFramePr>
        <p:xfrm>
          <a:off x="107504" y="771184"/>
          <a:ext cx="9036496" cy="3601131"/>
        </p:xfrm>
        <a:graphic>
          <a:graphicData uri="http://schemas.openxmlformats.org/drawingml/2006/chart">
            <c:chart xmlns:c="http://schemas.openxmlformats.org/drawingml/2006/chart" xmlns:r="http://schemas.openxmlformats.org/officeDocument/2006/relationships" r:id="rId2"/>
          </a:graphicData>
        </a:graphic>
      </p:graphicFrame>
      <p:sp>
        <p:nvSpPr>
          <p:cNvPr id="10" name="Afrundet rektangulær billedforklaring 9"/>
          <p:cNvSpPr/>
          <p:nvPr/>
        </p:nvSpPr>
        <p:spPr>
          <a:xfrm>
            <a:off x="1187624" y="3618676"/>
            <a:ext cx="2376264" cy="432048"/>
          </a:xfrm>
          <a:prstGeom prst="wedgeRoundRectCallout">
            <a:avLst>
              <a:gd name="adj1" fmla="val -53465"/>
              <a:gd name="adj2" fmla="val -209108"/>
              <a:gd name="adj3" fmla="val 1666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Tekstboks 10"/>
          <p:cNvSpPr txBox="1"/>
          <p:nvPr/>
        </p:nvSpPr>
        <p:spPr>
          <a:xfrm>
            <a:off x="1187624" y="3694380"/>
            <a:ext cx="2340260" cy="369332"/>
          </a:xfrm>
          <a:prstGeom prst="rect">
            <a:avLst/>
          </a:prstGeom>
          <a:noFill/>
        </p:spPr>
        <p:txBody>
          <a:bodyPr wrap="square" rtlCol="0">
            <a:spAutoFit/>
          </a:bodyPr>
          <a:lstStyle/>
          <a:p>
            <a:r>
              <a:rPr lang="da-DK" dirty="0" err="1">
                <a:solidFill>
                  <a:schemeClr val="bg1"/>
                </a:solidFill>
              </a:rPr>
              <a:t>Bl</a:t>
            </a:r>
            <a:r>
              <a:rPr lang="da-DK" dirty="0">
                <a:solidFill>
                  <a:schemeClr val="bg1"/>
                </a:solidFill>
              </a:rPr>
              <a:t> 35 4 slæt er basis</a:t>
            </a:r>
          </a:p>
        </p:txBody>
      </p:sp>
    </p:spTree>
    <p:extLst>
      <p:ext uri="{BB962C8B-B14F-4D97-AF65-F5344CB8AC3E}">
        <p14:creationId xmlns:p14="http://schemas.microsoft.com/office/powerpoint/2010/main" val="212867111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Kvalitet i de enkelte slæt</a:t>
            </a:r>
          </a:p>
        </p:txBody>
      </p:sp>
      <p:sp>
        <p:nvSpPr>
          <p:cNvPr id="4" name="Pladsholder til sidefod 3"/>
          <p:cNvSpPr>
            <a:spLocks noGrp="1"/>
          </p:cNvSpPr>
          <p:nvPr>
            <p:ph type="ftr" sz="quarter" idx="14"/>
          </p:nvPr>
        </p:nvSpPr>
        <p:spPr/>
        <p:txBody>
          <a:bodyPr/>
          <a:lstStyle/>
          <a:p>
            <a:endParaRPr lang="da-DK" dirty="0"/>
          </a:p>
        </p:txBody>
      </p:sp>
      <p:graphicFrame>
        <p:nvGraphicFramePr>
          <p:cNvPr id="5" name="Diagram 4"/>
          <p:cNvGraphicFramePr>
            <a:graphicFrameLocks/>
          </p:cNvGraphicFramePr>
          <p:nvPr>
            <p:extLst>
              <p:ext uri="{D42A27DB-BD31-4B8C-83A1-F6EECF244321}">
                <p14:modId xmlns:p14="http://schemas.microsoft.com/office/powerpoint/2010/main" val="3383934073"/>
              </p:ext>
            </p:extLst>
          </p:nvPr>
        </p:nvGraphicFramePr>
        <p:xfrm>
          <a:off x="395536" y="1200150"/>
          <a:ext cx="8208912" cy="3531840"/>
        </p:xfrm>
        <a:graphic>
          <a:graphicData uri="http://schemas.openxmlformats.org/drawingml/2006/chart">
            <c:chart xmlns:c="http://schemas.openxmlformats.org/drawingml/2006/chart" xmlns:r="http://schemas.openxmlformats.org/officeDocument/2006/relationships" r:id="rId2"/>
          </a:graphicData>
        </a:graphic>
      </p:graphicFrame>
      <p:sp>
        <p:nvSpPr>
          <p:cNvPr id="6" name="Afrundet rektangel 5"/>
          <p:cNvSpPr/>
          <p:nvPr/>
        </p:nvSpPr>
        <p:spPr>
          <a:xfrm>
            <a:off x="5220072" y="1779662"/>
            <a:ext cx="1368152" cy="2592288"/>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Tree>
    <p:extLst>
      <p:ext uri="{BB962C8B-B14F-4D97-AF65-F5344CB8AC3E}">
        <p14:creationId xmlns:p14="http://schemas.microsoft.com/office/powerpoint/2010/main" val="41754600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Udeladelse af 4. slæt</a:t>
            </a:r>
          </a:p>
        </p:txBody>
      </p:sp>
      <p:sp>
        <p:nvSpPr>
          <p:cNvPr id="3" name="Pladsholder til indhold 2"/>
          <p:cNvSpPr>
            <a:spLocks noGrp="1"/>
          </p:cNvSpPr>
          <p:nvPr>
            <p:ph sz="quarter" idx="12"/>
          </p:nvPr>
        </p:nvSpPr>
        <p:spPr/>
        <p:txBody>
          <a:bodyPr/>
          <a:lstStyle/>
          <a:p>
            <a:r>
              <a:rPr lang="da-DK" dirty="0"/>
              <a:t>Udgør 12-16 pct. af årsudbyttet</a:t>
            </a:r>
          </a:p>
          <a:p>
            <a:r>
              <a:rPr lang="da-DK" dirty="0"/>
              <a:t>Hæver FK </a:t>
            </a:r>
            <a:r>
              <a:rPr lang="da-DK" dirty="0" err="1"/>
              <a:t>org</a:t>
            </a:r>
            <a:r>
              <a:rPr lang="da-DK" dirty="0"/>
              <a:t>. stof 0,3-0,9 enhed</a:t>
            </a:r>
          </a:p>
          <a:p>
            <a:r>
              <a:rPr lang="da-DK" dirty="0"/>
              <a:t>Sænker bælgplanteandelen 11-15 pct.</a:t>
            </a:r>
          </a:p>
          <a:p>
            <a:r>
              <a:rPr lang="da-DK" dirty="0"/>
              <a:t>Hæver mælkeydelsen 0,1 kg EKM</a:t>
            </a:r>
          </a:p>
        </p:txBody>
      </p:sp>
      <p:sp>
        <p:nvSpPr>
          <p:cNvPr id="4" name="Pladsholder til sidefod 3"/>
          <p:cNvSpPr>
            <a:spLocks noGrp="1"/>
          </p:cNvSpPr>
          <p:nvPr>
            <p:ph type="ftr" sz="quarter" idx="14"/>
          </p:nvPr>
        </p:nvSpPr>
        <p:spPr/>
        <p:txBody>
          <a:bodyPr/>
          <a:lstStyle/>
          <a:p>
            <a:endParaRPr lang="da-DK" dirty="0"/>
          </a:p>
        </p:txBody>
      </p:sp>
    </p:spTree>
    <p:extLst>
      <p:ext uri="{BB962C8B-B14F-4D97-AF65-F5344CB8AC3E}">
        <p14:creationId xmlns:p14="http://schemas.microsoft.com/office/powerpoint/2010/main" val="8097715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123478"/>
            <a:ext cx="8496944" cy="857250"/>
          </a:xfrm>
        </p:spPr>
        <p:txBody>
          <a:bodyPr>
            <a:normAutofit fontScale="90000"/>
          </a:bodyPr>
          <a:lstStyle/>
          <a:p>
            <a:r>
              <a:rPr lang="da-DK" dirty="0" err="1"/>
              <a:t>Slættidspunktet</a:t>
            </a:r>
            <a:r>
              <a:rPr lang="da-DK" dirty="0"/>
              <a:t> skal tilpasses de enkelte blandinger</a:t>
            </a:r>
          </a:p>
        </p:txBody>
      </p:sp>
      <p:graphicFrame>
        <p:nvGraphicFramePr>
          <p:cNvPr id="4" name="Diagram 3"/>
          <p:cNvGraphicFramePr>
            <a:graphicFrameLocks/>
          </p:cNvGraphicFramePr>
          <p:nvPr>
            <p:extLst>
              <p:ext uri="{D42A27DB-BD31-4B8C-83A1-F6EECF244321}">
                <p14:modId xmlns:p14="http://schemas.microsoft.com/office/powerpoint/2010/main" val="191149434"/>
              </p:ext>
            </p:extLst>
          </p:nvPr>
        </p:nvGraphicFramePr>
        <p:xfrm>
          <a:off x="327368" y="1079660"/>
          <a:ext cx="8424936" cy="384127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Lige forbindelse 4"/>
          <p:cNvCxnSpPr/>
          <p:nvPr/>
        </p:nvCxnSpPr>
        <p:spPr>
          <a:xfrm>
            <a:off x="2123728" y="2100958"/>
            <a:ext cx="5904656" cy="0"/>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 name="Lige forbindelse 6"/>
          <p:cNvCxnSpPr/>
          <p:nvPr/>
        </p:nvCxnSpPr>
        <p:spPr>
          <a:xfrm>
            <a:off x="2123728" y="2100958"/>
            <a:ext cx="9448" cy="2115314"/>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 name="Lige forbindelse 7"/>
          <p:cNvCxnSpPr/>
          <p:nvPr/>
        </p:nvCxnSpPr>
        <p:spPr>
          <a:xfrm>
            <a:off x="2987824" y="2079234"/>
            <a:ext cx="9448" cy="2115314"/>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Lige forbindelse 8"/>
          <p:cNvCxnSpPr/>
          <p:nvPr/>
        </p:nvCxnSpPr>
        <p:spPr>
          <a:xfrm>
            <a:off x="4958976" y="2079234"/>
            <a:ext cx="9448" cy="2115314"/>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Venstre klammeparentes 13"/>
          <p:cNvSpPr/>
          <p:nvPr/>
        </p:nvSpPr>
        <p:spPr>
          <a:xfrm rot="5400000">
            <a:off x="2418711" y="3655560"/>
            <a:ext cx="309837" cy="834911"/>
          </a:xfrm>
          <a:prstGeom prst="leftBrace">
            <a:avLst>
              <a:gd name="adj1" fmla="val 8333"/>
              <a:gd name="adj2" fmla="val 51049"/>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15" name="Tekstboks 5"/>
          <p:cNvSpPr txBox="1"/>
          <p:nvPr/>
        </p:nvSpPr>
        <p:spPr>
          <a:xfrm>
            <a:off x="2156174" y="3622434"/>
            <a:ext cx="903658" cy="3385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1600" dirty="0"/>
              <a:t>5 dage</a:t>
            </a:r>
          </a:p>
        </p:txBody>
      </p:sp>
      <p:sp>
        <p:nvSpPr>
          <p:cNvPr id="16" name="Venstre klammeparentes 15"/>
          <p:cNvSpPr/>
          <p:nvPr/>
        </p:nvSpPr>
        <p:spPr>
          <a:xfrm rot="5400000">
            <a:off x="3806319" y="3099679"/>
            <a:ext cx="309760" cy="1946749"/>
          </a:xfrm>
          <a:prstGeom prst="leftBrace">
            <a:avLst>
              <a:gd name="adj1" fmla="val 8333"/>
              <a:gd name="adj2" fmla="val 52806"/>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da-DK"/>
          </a:p>
        </p:txBody>
      </p:sp>
      <p:sp>
        <p:nvSpPr>
          <p:cNvPr id="17" name="Tekstboks 12"/>
          <p:cNvSpPr txBox="1"/>
          <p:nvPr/>
        </p:nvSpPr>
        <p:spPr>
          <a:xfrm>
            <a:off x="3347484" y="3622434"/>
            <a:ext cx="1043091" cy="3385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1600" dirty="0"/>
              <a:t>10 dage</a:t>
            </a:r>
          </a:p>
        </p:txBody>
      </p:sp>
      <p:sp>
        <p:nvSpPr>
          <p:cNvPr id="2" name="Rektangel 1"/>
          <p:cNvSpPr/>
          <p:nvPr/>
        </p:nvSpPr>
        <p:spPr>
          <a:xfrm>
            <a:off x="8100392" y="1079660"/>
            <a:ext cx="651912" cy="32202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8" name="Tekstboks 1"/>
          <p:cNvSpPr txBox="1"/>
          <p:nvPr/>
        </p:nvSpPr>
        <p:spPr>
          <a:xfrm>
            <a:off x="7524328" y="2355726"/>
            <a:ext cx="383704" cy="288032"/>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1400" dirty="0"/>
              <a:t>35</a:t>
            </a:r>
          </a:p>
        </p:txBody>
      </p:sp>
      <p:sp>
        <p:nvSpPr>
          <p:cNvPr id="19" name="Tekstboks 1"/>
          <p:cNvSpPr txBox="1"/>
          <p:nvPr/>
        </p:nvSpPr>
        <p:spPr>
          <a:xfrm>
            <a:off x="7524328" y="1851670"/>
            <a:ext cx="383704" cy="288032"/>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1400" dirty="0"/>
              <a:t>45</a:t>
            </a:r>
          </a:p>
        </p:txBody>
      </p:sp>
      <p:sp>
        <p:nvSpPr>
          <p:cNvPr id="20" name="Tekstboks 1"/>
          <p:cNvSpPr txBox="1"/>
          <p:nvPr/>
        </p:nvSpPr>
        <p:spPr>
          <a:xfrm>
            <a:off x="7524328" y="1563638"/>
            <a:ext cx="383704" cy="288032"/>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sz="1400" dirty="0"/>
              <a:t>49</a:t>
            </a:r>
          </a:p>
        </p:txBody>
      </p:sp>
    </p:spTree>
    <p:extLst>
      <p:ext uri="{BB962C8B-B14F-4D97-AF65-F5344CB8AC3E}">
        <p14:creationId xmlns:p14="http://schemas.microsoft.com/office/powerpoint/2010/main" val="41934350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7" dur="500"/>
                                        <p:tgtEl>
                                          <p:spTgt spid="4">
                                            <p:graphicEl>
                                              <a:chart seriesIdx="0"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5" dur="500"/>
                                        <p:tgtEl>
                                          <p:spTgt spid="4">
                                            <p:graphicEl>
                                              <a:chart seriesIdx="1" categoryIdx="-4" bldStep="series"/>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23" dur="500"/>
                                        <p:tgtEl>
                                          <p:spTgt spid="4">
                                            <p:graphicEl>
                                              <a:chart seriesIdx="2" categoryIdx="-4" bldStep="series"/>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fade">
                                      <p:cBhvr>
                                        <p:cTn id="31" dur="500"/>
                                        <p:tgtEl>
                                          <p:spTgt spid="4">
                                            <p:graphicEl>
                                              <a:chart seriesIdx="3" categoryIdx="-4" bldStep="series"/>
                                            </p:graphicEl>
                                          </p:spTgt>
                                        </p:tgtEl>
                                      </p:cBhvr>
                                    </p:animEffect>
                                  </p:childTnLst>
                                </p:cTn>
                              </p:par>
                              <p:par>
                                <p:cTn id="32" presetID="10" presetClass="exit" presetSubtype="0" fill="hold" grpId="0" nodeType="with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fade">
                                      <p:cBhvr>
                                        <p:cTn id="39" dur="500"/>
                                        <p:tgtEl>
                                          <p:spTgt spid="4">
                                            <p:graphicEl>
                                              <a:chart seriesIdx="4" categoryIdx="-4" bldStep="series"/>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fade">
                                      <p:cBhvr>
                                        <p:cTn id="44" dur="500"/>
                                        <p:tgtEl>
                                          <p:spTgt spid="4">
                                            <p:graphicEl>
                                              <a:chart seriesIdx="5" categoryIdx="-4" bldStep="series"/>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P spid="14" grpId="0" animBg="1"/>
      <p:bldP spid="15" grpId="0"/>
      <p:bldP spid="16" grpId="0" animBg="1"/>
      <p:bldP spid="17" grpId="0"/>
      <p:bldP spid="2" grpId="0" uiExpand="1"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20538"/>
            <a:ext cx="8496944" cy="857250"/>
          </a:xfrm>
        </p:spPr>
        <p:txBody>
          <a:bodyPr/>
          <a:lstStyle/>
          <a:p>
            <a:r>
              <a:rPr lang="da-DK" dirty="0"/>
              <a:t>Brug slætstrategi-værktøjet</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774" y="987574"/>
            <a:ext cx="881781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frundet rektangel 3"/>
          <p:cNvSpPr/>
          <p:nvPr/>
        </p:nvSpPr>
        <p:spPr>
          <a:xfrm>
            <a:off x="99774" y="915566"/>
            <a:ext cx="8817818" cy="504056"/>
          </a:xfrm>
          <a:prstGeom prst="round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643542"/>
            <a:ext cx="9108504" cy="208390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Afrundet rektangel 6"/>
          <p:cNvSpPr/>
          <p:nvPr/>
        </p:nvSpPr>
        <p:spPr>
          <a:xfrm>
            <a:off x="0" y="2715766"/>
            <a:ext cx="9036496" cy="504056"/>
          </a:xfrm>
          <a:prstGeom prst="round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636580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2"/>
          </p:nvPr>
        </p:nvSpPr>
        <p:spPr>
          <a:xfrm>
            <a:off x="395536" y="1113588"/>
            <a:ext cx="5832648" cy="3762418"/>
          </a:xfrm>
        </p:spPr>
        <p:txBody>
          <a:bodyPr/>
          <a:lstStyle/>
          <a:p>
            <a:pPr marL="449263" lvl="1" indent="-449263"/>
            <a:r>
              <a:rPr lang="da-DK" b="1" dirty="0"/>
              <a:t>Total økonomi på bedriften – brug FMS!</a:t>
            </a:r>
          </a:p>
          <a:p>
            <a:pPr marL="723901" lvl="2" indent="-449263"/>
            <a:r>
              <a:rPr lang="da-DK" dirty="0"/>
              <a:t>Dyrkningsforhold: jordtype, vanding, gødning</a:t>
            </a:r>
          </a:p>
          <a:p>
            <a:pPr marL="723901" lvl="2" indent="-449263"/>
            <a:r>
              <a:rPr lang="da-DK" dirty="0"/>
              <a:t>Fodring:  mælkeydelse, græsandel i rationen og  pris på ration</a:t>
            </a:r>
          </a:p>
          <a:p>
            <a:pPr marL="723901" lvl="2" indent="-449263"/>
            <a:r>
              <a:rPr lang="da-DK" dirty="0"/>
              <a:t>Harmoni, sædskifte</a:t>
            </a:r>
          </a:p>
          <a:p>
            <a:pPr marL="449263" lvl="1" indent="-449263"/>
            <a:r>
              <a:rPr lang="da-DK" sz="2000" dirty="0"/>
              <a:t>Tilpas slætstrategien til din blanding</a:t>
            </a:r>
          </a:p>
          <a:p>
            <a:pPr marL="449263" lvl="1" indent="-449263"/>
            <a:r>
              <a:rPr lang="da-DK" sz="2000" dirty="0"/>
              <a:t>Kløver giver højere mælkeydelse – pas nu godt på den!</a:t>
            </a:r>
          </a:p>
          <a:p>
            <a:pPr marL="431800" lvl="1" indent="0">
              <a:buNone/>
            </a:pPr>
            <a:endParaRPr lang="da-DK" sz="2000" dirty="0"/>
          </a:p>
        </p:txBody>
      </p:sp>
      <p:sp>
        <p:nvSpPr>
          <p:cNvPr id="2" name="Titel 1"/>
          <p:cNvSpPr>
            <a:spLocks noGrp="1"/>
          </p:cNvSpPr>
          <p:nvPr>
            <p:ph type="title"/>
          </p:nvPr>
        </p:nvSpPr>
        <p:spPr>
          <a:xfrm>
            <a:off x="395536" y="51470"/>
            <a:ext cx="8496944" cy="857250"/>
          </a:xfrm>
        </p:spPr>
        <p:txBody>
          <a:bodyPr>
            <a:normAutofit fontScale="90000"/>
          </a:bodyPr>
          <a:lstStyle/>
          <a:p>
            <a:r>
              <a:rPr lang="da-DK" sz="2800" dirty="0">
                <a:solidFill>
                  <a:schemeClr val="accent1"/>
                </a:solidFill>
              </a:rPr>
              <a:t>Forhold der skal tages i betragtning, ved valg af kløvergræsblanding</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39463" y="1632834"/>
            <a:ext cx="3078084" cy="295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 forbudstavle. Lamineret folie skil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7313" y="1630799"/>
            <a:ext cx="1084967" cy="108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2989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9884" y="24418"/>
            <a:ext cx="8496944" cy="857250"/>
          </a:xfrm>
        </p:spPr>
        <p:txBody>
          <a:bodyPr/>
          <a:lstStyle/>
          <a:p>
            <a:pPr algn="ctr"/>
            <a:r>
              <a:rPr lang="da-DK" dirty="0"/>
              <a:t>Tak for opmærksomheden !</a:t>
            </a:r>
          </a:p>
        </p:txBody>
      </p:sp>
      <p:pic>
        <p:nvPicPr>
          <p:cNvPr id="1026" name="Picture 2" descr="T:\2016\Tvaerfaglig\KV_4046 Lønsom vækst i foderforsyningen på kvægbedrifter\1-Arbejdsmappe\Grovfoderekskursion\Foto\Grovfoderekskursion\kavalkade\9.JPG"/>
          <p:cNvPicPr>
            <a:picLocks noChangeAspect="1" noChangeArrowheads="1"/>
          </p:cNvPicPr>
          <p:nvPr/>
        </p:nvPicPr>
        <p:blipFill rotWithShape="1">
          <a:blip r:embed="rId2">
            <a:extLst>
              <a:ext uri="{28A0092B-C50C-407E-A947-70E740481C1C}">
                <a14:useLocalDpi xmlns:a14="http://schemas.microsoft.com/office/drawing/2010/main" val="0"/>
              </a:ext>
            </a:extLst>
          </a:blip>
          <a:srcRect l="1134" t="26815" r="15951" b="10222"/>
          <a:stretch/>
        </p:blipFill>
        <p:spPr bwMode="auto">
          <a:xfrm>
            <a:off x="5934" y="843558"/>
            <a:ext cx="9162806" cy="4392488"/>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rot="21159834">
            <a:off x="598184" y="2443786"/>
            <a:ext cx="8239179" cy="14465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da-DK"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Vi ses til grovfoderekskursion</a:t>
            </a:r>
          </a:p>
          <a:p>
            <a:pPr algn="ctr"/>
            <a:r>
              <a:rPr lang="da-DK"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d. 15. juni 2017</a:t>
            </a:r>
          </a:p>
        </p:txBody>
      </p:sp>
    </p:spTree>
    <p:extLst>
      <p:ext uri="{BB962C8B-B14F-4D97-AF65-F5344CB8AC3E}">
        <p14:creationId xmlns:p14="http://schemas.microsoft.com/office/powerpoint/2010/main" val="225832847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49492"/>
            <a:ext cx="8928992" cy="857250"/>
          </a:xfrm>
        </p:spPr>
        <p:txBody>
          <a:bodyPr/>
          <a:lstStyle/>
          <a:p>
            <a:r>
              <a:rPr lang="da-DK" dirty="0"/>
              <a:t>sammensætning af ”nye” slætblandinger</a:t>
            </a:r>
            <a:br>
              <a:rPr lang="da-DK" dirty="0"/>
            </a:br>
            <a:r>
              <a:rPr lang="da-DK" sz="2000" dirty="0"/>
              <a:t>1.- 3. brugsår</a:t>
            </a:r>
            <a:endParaRPr lang="da-DK" sz="3600" dirty="0"/>
          </a:p>
        </p:txBody>
      </p:sp>
      <p:sp>
        <p:nvSpPr>
          <p:cNvPr id="3" name="Pladsholder til sidefod 2"/>
          <p:cNvSpPr>
            <a:spLocks noGrp="1"/>
          </p:cNvSpPr>
          <p:nvPr>
            <p:ph type="ftr" sz="quarter" idx="12"/>
          </p:nvPr>
        </p:nvSpPr>
        <p:spPr/>
        <p:txBody>
          <a:bodyPr/>
          <a:lstStyle/>
          <a:p>
            <a:endParaRPr lang="da-DK" dirty="0"/>
          </a:p>
        </p:txBody>
      </p:sp>
      <p:graphicFrame>
        <p:nvGraphicFramePr>
          <p:cNvPr id="7" name="Pladsholder til indhold 6"/>
          <p:cNvGraphicFramePr>
            <a:graphicFrameLocks noGrp="1"/>
          </p:cNvGraphicFramePr>
          <p:nvPr>
            <p:ph sz="quarter" idx="13"/>
            <p:extLst>
              <p:ext uri="{D42A27DB-BD31-4B8C-83A1-F6EECF244321}">
                <p14:modId xmlns:p14="http://schemas.microsoft.com/office/powerpoint/2010/main" val="1001291564"/>
              </p:ext>
            </p:extLst>
          </p:nvPr>
        </p:nvGraphicFramePr>
        <p:xfrm>
          <a:off x="323527" y="1488038"/>
          <a:ext cx="8363273" cy="2595880"/>
        </p:xfrm>
        <a:graphic>
          <a:graphicData uri="http://schemas.openxmlformats.org/drawingml/2006/table">
            <a:tbl>
              <a:tblPr firstRow="1" bandRow="1">
                <a:tableStyleId>{5C22544A-7EE6-4342-B048-85BDC9FD1C3A}</a:tableStyleId>
              </a:tblPr>
              <a:tblGrid>
                <a:gridCol w="4176465">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90464">
                  <a:extLst>
                    <a:ext uri="{9D8B030D-6E8A-4147-A177-3AD203B41FA5}">
                      <a16:colId xmlns:a16="http://schemas.microsoft.com/office/drawing/2014/main" val="20004"/>
                    </a:ext>
                  </a:extLst>
                </a:gridCol>
              </a:tblGrid>
              <a:tr h="370840">
                <a:tc>
                  <a:txBody>
                    <a:bodyPr/>
                    <a:lstStyle/>
                    <a:p>
                      <a:endParaRPr lang="da-DK" dirty="0"/>
                    </a:p>
                  </a:txBody>
                  <a:tcPr/>
                </a:tc>
                <a:tc>
                  <a:txBody>
                    <a:bodyPr/>
                    <a:lstStyle/>
                    <a:p>
                      <a:pPr algn="ctr"/>
                      <a:r>
                        <a:rPr lang="da-DK" dirty="0" err="1"/>
                        <a:t>Bl</a:t>
                      </a:r>
                      <a:r>
                        <a:rPr lang="da-DK" dirty="0"/>
                        <a:t> 35</a:t>
                      </a:r>
                    </a:p>
                  </a:txBody>
                  <a:tcPr anchor="ctr"/>
                </a:tc>
                <a:tc>
                  <a:txBody>
                    <a:bodyPr/>
                    <a:lstStyle/>
                    <a:p>
                      <a:pPr algn="ctr"/>
                      <a:r>
                        <a:rPr lang="da-DK" dirty="0" err="1"/>
                        <a:t>Bl</a:t>
                      </a:r>
                      <a:r>
                        <a:rPr lang="da-DK" dirty="0"/>
                        <a:t> 45</a:t>
                      </a:r>
                    </a:p>
                  </a:txBody>
                  <a:tcPr anchor="ctr"/>
                </a:tc>
                <a:tc>
                  <a:txBody>
                    <a:bodyPr/>
                    <a:lstStyle/>
                    <a:p>
                      <a:pPr algn="ctr"/>
                      <a:r>
                        <a:rPr lang="da-DK" dirty="0" err="1"/>
                        <a:t>Bl</a:t>
                      </a:r>
                      <a:r>
                        <a:rPr lang="da-DK" dirty="0"/>
                        <a:t> 47</a:t>
                      </a:r>
                    </a:p>
                  </a:txBody>
                  <a:tcPr anchor="ctr"/>
                </a:tc>
                <a:tc>
                  <a:txBody>
                    <a:bodyPr/>
                    <a:lstStyle/>
                    <a:p>
                      <a:pPr algn="ctr"/>
                      <a:r>
                        <a:rPr lang="da-DK" dirty="0" err="1"/>
                        <a:t>Bl</a:t>
                      </a:r>
                      <a:r>
                        <a:rPr lang="da-DK" dirty="0"/>
                        <a:t> 49</a:t>
                      </a:r>
                    </a:p>
                  </a:txBody>
                  <a:tcPr anchor="ctr"/>
                </a:tc>
                <a:extLst>
                  <a:ext uri="{0D108BD9-81ED-4DB2-BD59-A6C34878D82A}">
                    <a16:rowId xmlns:a16="http://schemas.microsoft.com/office/drawing/2014/main" val="10000"/>
                  </a:ext>
                </a:extLst>
              </a:tr>
              <a:tr h="370840">
                <a:tc>
                  <a:txBody>
                    <a:bodyPr/>
                    <a:lstStyle/>
                    <a:p>
                      <a:r>
                        <a:rPr lang="da-DK" dirty="0"/>
                        <a:t>Hvidkløver</a:t>
                      </a:r>
                    </a:p>
                  </a:txBody>
                  <a:tcPr/>
                </a:tc>
                <a:tc>
                  <a:txBody>
                    <a:bodyPr/>
                    <a:lstStyle/>
                    <a:p>
                      <a:pPr algn="ctr"/>
                      <a:r>
                        <a:rPr lang="da-DK" dirty="0"/>
                        <a:t>13</a:t>
                      </a:r>
                    </a:p>
                  </a:txBody>
                  <a:tcPr anchor="ctr"/>
                </a:tc>
                <a:tc>
                  <a:txBody>
                    <a:bodyPr/>
                    <a:lstStyle/>
                    <a:p>
                      <a:pPr algn="ctr"/>
                      <a:r>
                        <a:rPr lang="da-DK" dirty="0"/>
                        <a:t>7</a:t>
                      </a:r>
                    </a:p>
                  </a:txBody>
                  <a:tcPr anchor="ctr"/>
                </a:tc>
                <a:tc>
                  <a:txBody>
                    <a:bodyPr/>
                    <a:lstStyle/>
                    <a:p>
                      <a:pPr algn="ctr"/>
                      <a:r>
                        <a:rPr lang="da-DK" dirty="0"/>
                        <a:t>5</a:t>
                      </a:r>
                    </a:p>
                  </a:txBody>
                  <a:tcPr anchor="ctr"/>
                </a:tc>
                <a:tc>
                  <a:txBody>
                    <a:bodyPr/>
                    <a:lstStyle/>
                    <a:p>
                      <a:pPr algn="ctr"/>
                      <a:r>
                        <a:rPr lang="da-DK" dirty="0"/>
                        <a:t>6</a:t>
                      </a:r>
                    </a:p>
                  </a:txBody>
                  <a:tcPr anchor="ctr"/>
                </a:tc>
                <a:extLst>
                  <a:ext uri="{0D108BD9-81ED-4DB2-BD59-A6C34878D82A}">
                    <a16:rowId xmlns:a16="http://schemas.microsoft.com/office/drawing/2014/main" val="10001"/>
                  </a:ext>
                </a:extLst>
              </a:tr>
              <a:tr h="370840">
                <a:tc>
                  <a:txBody>
                    <a:bodyPr/>
                    <a:lstStyle/>
                    <a:p>
                      <a:r>
                        <a:rPr lang="da-DK" dirty="0"/>
                        <a:t>Rødkløver</a:t>
                      </a:r>
                    </a:p>
                  </a:txBody>
                  <a:tcPr/>
                </a:tc>
                <a:tc>
                  <a:txBody>
                    <a:bodyPr/>
                    <a:lstStyle/>
                    <a:p>
                      <a:pPr algn="ctr"/>
                      <a:endParaRPr lang="da-DK" dirty="0"/>
                    </a:p>
                  </a:txBody>
                  <a:tcPr anchor="ctr"/>
                </a:tc>
                <a:tc>
                  <a:txBody>
                    <a:bodyPr/>
                    <a:lstStyle/>
                    <a:p>
                      <a:pPr algn="ctr"/>
                      <a:r>
                        <a:rPr lang="da-DK" dirty="0"/>
                        <a:t>11</a:t>
                      </a:r>
                    </a:p>
                  </a:txBody>
                  <a:tcPr anchor="ctr"/>
                </a:tc>
                <a:tc>
                  <a:txBody>
                    <a:bodyPr/>
                    <a:lstStyle/>
                    <a:p>
                      <a:pPr algn="ctr"/>
                      <a:r>
                        <a:rPr lang="da-DK" dirty="0"/>
                        <a:t>30</a:t>
                      </a:r>
                    </a:p>
                  </a:txBody>
                  <a:tcPr anchor="ctr"/>
                </a:tc>
                <a:tc>
                  <a:txBody>
                    <a:bodyPr/>
                    <a:lstStyle/>
                    <a:p>
                      <a:pPr algn="ctr"/>
                      <a:r>
                        <a:rPr lang="da-DK" dirty="0"/>
                        <a:t>9</a:t>
                      </a:r>
                    </a:p>
                  </a:txBody>
                  <a:tcPr anchor="ctr"/>
                </a:tc>
                <a:extLst>
                  <a:ext uri="{0D108BD9-81ED-4DB2-BD59-A6C34878D82A}">
                    <a16:rowId xmlns:a16="http://schemas.microsoft.com/office/drawing/2014/main" val="10002"/>
                  </a:ext>
                </a:extLst>
              </a:tr>
              <a:tr h="370840">
                <a:tc>
                  <a:txBody>
                    <a:bodyPr/>
                    <a:lstStyle/>
                    <a:p>
                      <a:r>
                        <a:rPr lang="da-DK" dirty="0"/>
                        <a:t>Rajgræs</a:t>
                      </a:r>
                    </a:p>
                  </a:txBody>
                  <a:tcPr/>
                </a:tc>
                <a:tc>
                  <a:txBody>
                    <a:bodyPr/>
                    <a:lstStyle/>
                    <a:p>
                      <a:pPr algn="ctr"/>
                      <a:r>
                        <a:rPr lang="da-DK" dirty="0"/>
                        <a:t>87</a:t>
                      </a:r>
                    </a:p>
                  </a:txBody>
                  <a:tcPr anchor="ctr"/>
                </a:tc>
                <a:tc>
                  <a:txBody>
                    <a:bodyPr/>
                    <a:lstStyle/>
                    <a:p>
                      <a:pPr algn="ctr"/>
                      <a:r>
                        <a:rPr lang="da-DK" dirty="0"/>
                        <a:t>37</a:t>
                      </a:r>
                    </a:p>
                  </a:txBody>
                  <a:tcPr anchor="ctr"/>
                </a:tc>
                <a:tc>
                  <a:txBody>
                    <a:bodyPr/>
                    <a:lstStyle/>
                    <a:p>
                      <a:pPr algn="ctr"/>
                      <a:r>
                        <a:rPr lang="da-DK" dirty="0"/>
                        <a:t>32</a:t>
                      </a:r>
                    </a:p>
                  </a:txBody>
                  <a:tcPr anchor="ctr"/>
                </a:tc>
                <a:tc>
                  <a:txBody>
                    <a:bodyPr/>
                    <a:lstStyle/>
                    <a:p>
                      <a:pPr algn="ctr"/>
                      <a:r>
                        <a:rPr lang="da-DK" dirty="0"/>
                        <a:t>15</a:t>
                      </a:r>
                    </a:p>
                  </a:txBody>
                  <a:tcPr anchor="ctr"/>
                </a:tc>
                <a:extLst>
                  <a:ext uri="{0D108BD9-81ED-4DB2-BD59-A6C34878D82A}">
                    <a16:rowId xmlns:a16="http://schemas.microsoft.com/office/drawing/2014/main" val="10003"/>
                  </a:ext>
                </a:extLst>
              </a:tr>
              <a:tr h="370840">
                <a:tc>
                  <a:txBody>
                    <a:bodyPr/>
                    <a:lstStyle/>
                    <a:p>
                      <a:r>
                        <a:rPr lang="da-DK" dirty="0"/>
                        <a:t>Rajsvingel af rajgræstypen</a:t>
                      </a:r>
                    </a:p>
                  </a:txBody>
                  <a:tcPr/>
                </a:tc>
                <a:tc>
                  <a:txBody>
                    <a:bodyPr/>
                    <a:lstStyle/>
                    <a:p>
                      <a:pPr algn="ctr"/>
                      <a:endParaRPr lang="da-DK"/>
                    </a:p>
                  </a:txBody>
                  <a:tcPr anchor="ctr"/>
                </a:tc>
                <a:tc>
                  <a:txBody>
                    <a:bodyPr/>
                    <a:lstStyle/>
                    <a:p>
                      <a:pPr algn="ctr"/>
                      <a:r>
                        <a:rPr lang="da-DK" dirty="0"/>
                        <a:t>45</a:t>
                      </a:r>
                    </a:p>
                  </a:txBody>
                  <a:tcPr anchor="ctr"/>
                </a:tc>
                <a:tc>
                  <a:txBody>
                    <a:bodyPr/>
                    <a:lstStyle/>
                    <a:p>
                      <a:pPr algn="ctr"/>
                      <a:r>
                        <a:rPr lang="da-DK" dirty="0"/>
                        <a:t>33</a:t>
                      </a:r>
                    </a:p>
                  </a:txBody>
                  <a:tcPr anchor="ctr"/>
                </a:tc>
                <a:tc>
                  <a:txBody>
                    <a:bodyPr/>
                    <a:lstStyle/>
                    <a:p>
                      <a:pPr algn="ctr"/>
                      <a:endParaRPr lang="da-DK" dirty="0"/>
                    </a:p>
                  </a:txBody>
                  <a:tcPr anchor="ctr"/>
                </a:tc>
                <a:extLst>
                  <a:ext uri="{0D108BD9-81ED-4DB2-BD59-A6C34878D82A}">
                    <a16:rowId xmlns:a16="http://schemas.microsoft.com/office/drawing/2014/main" val="10004"/>
                  </a:ext>
                </a:extLst>
              </a:tr>
              <a:tr h="370840">
                <a:tc>
                  <a:txBody>
                    <a:bodyPr/>
                    <a:lstStyle/>
                    <a:p>
                      <a:r>
                        <a:rPr lang="da-DK" dirty="0"/>
                        <a:t>Rajsvingel af </a:t>
                      </a:r>
                      <a:r>
                        <a:rPr lang="da-DK" dirty="0" err="1"/>
                        <a:t>strandsvingeltypen</a:t>
                      </a:r>
                      <a:endParaRPr lang="da-DK" dirty="0"/>
                    </a:p>
                  </a:txBody>
                  <a:tcPr/>
                </a:tc>
                <a:tc>
                  <a:txBody>
                    <a:bodyPr/>
                    <a:lstStyle/>
                    <a:p>
                      <a:pPr algn="ctr"/>
                      <a:endParaRPr lang="da-DK" dirty="0"/>
                    </a:p>
                  </a:txBody>
                  <a:tcPr anchor="ctr"/>
                </a:tc>
                <a:tc>
                  <a:txBody>
                    <a:bodyPr/>
                    <a:lstStyle/>
                    <a:p>
                      <a:pPr algn="ctr"/>
                      <a:endParaRPr lang="da-DK" dirty="0"/>
                    </a:p>
                  </a:txBody>
                  <a:tcPr anchor="ctr"/>
                </a:tc>
                <a:tc>
                  <a:txBody>
                    <a:bodyPr/>
                    <a:lstStyle/>
                    <a:p>
                      <a:pPr algn="ctr"/>
                      <a:endParaRPr lang="da-DK" dirty="0"/>
                    </a:p>
                  </a:txBody>
                  <a:tcPr anchor="ctr"/>
                </a:tc>
                <a:tc>
                  <a:txBody>
                    <a:bodyPr/>
                    <a:lstStyle/>
                    <a:p>
                      <a:pPr algn="ctr"/>
                      <a:r>
                        <a:rPr lang="da-DK" dirty="0"/>
                        <a:t>30</a:t>
                      </a:r>
                    </a:p>
                  </a:txBody>
                  <a:tcPr anchor="ctr"/>
                </a:tc>
                <a:extLst>
                  <a:ext uri="{0D108BD9-81ED-4DB2-BD59-A6C34878D82A}">
                    <a16:rowId xmlns:a16="http://schemas.microsoft.com/office/drawing/2014/main" val="10005"/>
                  </a:ext>
                </a:extLst>
              </a:tr>
              <a:tr h="370840">
                <a:tc>
                  <a:txBody>
                    <a:bodyPr/>
                    <a:lstStyle/>
                    <a:p>
                      <a:r>
                        <a:rPr lang="da-DK" dirty="0"/>
                        <a:t>Strandsvingel</a:t>
                      </a:r>
                    </a:p>
                  </a:txBody>
                  <a:tcPr/>
                </a:tc>
                <a:tc>
                  <a:txBody>
                    <a:bodyPr/>
                    <a:lstStyle/>
                    <a:p>
                      <a:pPr algn="ctr"/>
                      <a:endParaRPr lang="da-DK" dirty="0"/>
                    </a:p>
                  </a:txBody>
                  <a:tcPr anchor="ctr"/>
                </a:tc>
                <a:tc>
                  <a:txBody>
                    <a:bodyPr/>
                    <a:lstStyle/>
                    <a:p>
                      <a:pPr algn="ctr"/>
                      <a:endParaRPr lang="da-DK" dirty="0"/>
                    </a:p>
                  </a:txBody>
                  <a:tcPr anchor="ctr"/>
                </a:tc>
                <a:tc>
                  <a:txBody>
                    <a:bodyPr/>
                    <a:lstStyle/>
                    <a:p>
                      <a:pPr algn="ctr"/>
                      <a:endParaRPr lang="da-DK" dirty="0"/>
                    </a:p>
                  </a:txBody>
                  <a:tcPr anchor="ctr"/>
                </a:tc>
                <a:tc>
                  <a:txBody>
                    <a:bodyPr/>
                    <a:lstStyle/>
                    <a:p>
                      <a:pPr algn="ctr"/>
                      <a:r>
                        <a:rPr lang="da-DK" dirty="0"/>
                        <a:t>40</a:t>
                      </a:r>
                    </a:p>
                  </a:txBody>
                  <a:tcPr anchor="ctr"/>
                </a:tc>
                <a:extLst>
                  <a:ext uri="{0D108BD9-81ED-4DB2-BD59-A6C34878D82A}">
                    <a16:rowId xmlns:a16="http://schemas.microsoft.com/office/drawing/2014/main" val="10006"/>
                  </a:ext>
                </a:extLst>
              </a:tr>
            </a:tbl>
          </a:graphicData>
        </a:graphic>
      </p:graphicFrame>
      <p:sp>
        <p:nvSpPr>
          <p:cNvPr id="8" name="Afrundet rektangel 7"/>
          <p:cNvSpPr/>
          <p:nvPr/>
        </p:nvSpPr>
        <p:spPr>
          <a:xfrm>
            <a:off x="4499992" y="1484735"/>
            <a:ext cx="1008112" cy="2599183"/>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2719231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1" nodeType="clickEffect">
                                  <p:stCondLst>
                                    <p:cond delay="0"/>
                                  </p:stCondLst>
                                  <p:childTnLst>
                                    <p:animMotion origin="layout" path="M -2.22222E-6 -1.35802E-6 L 0.11025 -1.35802E-6 " pathEditMode="relative" rAng="0" ptsTypes="AA">
                                      <p:cBhvr>
                                        <p:cTn id="11" dur="1000" fill="hold"/>
                                        <p:tgtEl>
                                          <p:spTgt spid="8"/>
                                        </p:tgtEl>
                                        <p:attrNameLst>
                                          <p:attrName>ppt_x</p:attrName>
                                          <p:attrName>ppt_y</p:attrName>
                                        </p:attrNameLst>
                                      </p:cBhvr>
                                      <p:rCtr x="5503" y="0"/>
                                    </p:animMotion>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grpId="2" nodeType="clickEffect">
                                  <p:stCondLst>
                                    <p:cond delay="0"/>
                                  </p:stCondLst>
                                  <p:childTnLst>
                                    <p:animMotion origin="layout" path="M 0.11024 -2.46914E-6 L 0.22847 -2.46914E-6 " pathEditMode="relative" rAng="0" ptsTypes="AA">
                                      <p:cBhvr>
                                        <p:cTn id="15" dur="1000" fill="hold"/>
                                        <p:tgtEl>
                                          <p:spTgt spid="8"/>
                                        </p:tgtEl>
                                        <p:attrNameLst>
                                          <p:attrName>ppt_x</p:attrName>
                                          <p:attrName>ppt_y</p:attrName>
                                        </p:attrNameLst>
                                      </p:cBhvr>
                                      <p:rCtr x="5903"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3" nodeType="clickEffect">
                                  <p:stCondLst>
                                    <p:cond delay="0"/>
                                  </p:stCondLst>
                                  <p:childTnLst>
                                    <p:animMotion origin="layout" path="M 0.22847 3.45679E-6 L 0.34653 3.45679E-6 " pathEditMode="relative" rAng="0" ptsTypes="AA">
                                      <p:cBhvr>
                                        <p:cTn id="19" dur="1000" fill="hold"/>
                                        <p:tgtEl>
                                          <p:spTgt spid="8"/>
                                        </p:tgtEl>
                                        <p:attrNameLst>
                                          <p:attrName>ppt_x</p:attrName>
                                          <p:attrName>ppt_y</p:attrName>
                                        </p:attrNameLst>
                                      </p:cBhvr>
                                      <p:rCtr x="59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2800" b="0" dirty="0"/>
              <a:t>Udbytte, fordøjelighed og bælg-planteandel vandet sandjord / lerjord</a:t>
            </a:r>
          </a:p>
        </p:txBody>
      </p:sp>
      <p:sp>
        <p:nvSpPr>
          <p:cNvPr id="4" name="Pladsholder til diasnummer 3"/>
          <p:cNvSpPr>
            <a:spLocks noGrp="1"/>
          </p:cNvSpPr>
          <p:nvPr>
            <p:ph type="sldNum" sz="quarter" idx="4294967295"/>
          </p:nvPr>
        </p:nvSpPr>
        <p:spPr>
          <a:xfrm>
            <a:off x="0" y="4865098"/>
            <a:ext cx="711200" cy="273844"/>
          </a:xfrm>
          <a:prstGeom prst="rect">
            <a:avLst/>
          </a:prstGeom>
        </p:spPr>
        <p:txBody>
          <a:bodyPr/>
          <a:lstStyle/>
          <a:p>
            <a:pPr>
              <a:defRPr/>
            </a:pPr>
            <a:fld id="{C21184CA-CF82-4A4F-89A8-CEF063EB752F}" type="slidenum">
              <a:rPr lang="da-DK" smtClean="0"/>
              <a:pPr>
                <a:defRPr/>
              </a:pPr>
              <a:t>3</a:t>
            </a:fld>
            <a:r>
              <a:rPr lang="da-DK">
                <a:solidFill>
                  <a:schemeClr val="bg1"/>
                </a:solidFill>
              </a:rPr>
              <a:t>...</a:t>
            </a:r>
            <a:endParaRPr lang="da-DK" dirty="0"/>
          </a:p>
        </p:txBody>
      </p:sp>
      <p:graphicFrame>
        <p:nvGraphicFramePr>
          <p:cNvPr id="5" name="Diagram 4"/>
          <p:cNvGraphicFramePr>
            <a:graphicFrameLocks/>
          </p:cNvGraphicFramePr>
          <p:nvPr>
            <p:extLst>
              <p:ext uri="{D42A27DB-BD31-4B8C-83A1-F6EECF244321}">
                <p14:modId xmlns:p14="http://schemas.microsoft.com/office/powerpoint/2010/main" val="2326047104"/>
              </p:ext>
            </p:extLst>
          </p:nvPr>
        </p:nvGraphicFramePr>
        <p:xfrm>
          <a:off x="493068" y="915566"/>
          <a:ext cx="8208912" cy="4104176"/>
        </p:xfrm>
        <a:graphic>
          <a:graphicData uri="http://schemas.openxmlformats.org/drawingml/2006/chart">
            <c:chart xmlns:c="http://schemas.openxmlformats.org/drawingml/2006/chart" xmlns:r="http://schemas.openxmlformats.org/officeDocument/2006/relationships" r:id="rId3"/>
          </a:graphicData>
        </a:graphic>
      </p:graphicFrame>
      <p:sp>
        <p:nvSpPr>
          <p:cNvPr id="6" name="Rektangel 5"/>
          <p:cNvSpPr/>
          <p:nvPr/>
        </p:nvSpPr>
        <p:spPr>
          <a:xfrm>
            <a:off x="7956376" y="1275606"/>
            <a:ext cx="745604" cy="2880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
        <p:nvSpPr>
          <p:cNvPr id="7" name="Rektangel 6"/>
          <p:cNvSpPr/>
          <p:nvPr/>
        </p:nvSpPr>
        <p:spPr>
          <a:xfrm flipV="1">
            <a:off x="5220072" y="4664034"/>
            <a:ext cx="2448272" cy="355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
        <p:nvSpPr>
          <p:cNvPr id="8" name="Rektangel 7"/>
          <p:cNvSpPr/>
          <p:nvPr/>
        </p:nvSpPr>
        <p:spPr>
          <a:xfrm flipV="1">
            <a:off x="3491880" y="4687244"/>
            <a:ext cx="1800200" cy="355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
        <p:nvSpPr>
          <p:cNvPr id="9" name="Rektangel 8"/>
          <p:cNvSpPr/>
          <p:nvPr/>
        </p:nvSpPr>
        <p:spPr>
          <a:xfrm flipV="1">
            <a:off x="827584" y="1707654"/>
            <a:ext cx="288032" cy="19398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a-DK"/>
          </a:p>
        </p:txBody>
      </p:sp>
    </p:spTree>
    <p:extLst>
      <p:ext uri="{BB962C8B-B14F-4D97-AF65-F5344CB8AC3E}">
        <p14:creationId xmlns:p14="http://schemas.microsoft.com/office/powerpoint/2010/main" val="31421844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2" dur="500"/>
                                        <p:tgtEl>
                                          <p:spTgt spid="5">
                                            <p:graphicEl>
                                              <a:chart seriesIdx="1" categoryIdx="-4" bldStep="series"/>
                                            </p:graphicEl>
                                          </p:spTgt>
                                        </p:tgtEl>
                                      </p:cBhvr>
                                    </p:animEffec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23" dur="500"/>
                                        <p:tgtEl>
                                          <p:spTgt spid="5">
                                            <p:graphicEl>
                                              <a:chart seriesIdx="2" categoryIdx="-4" bldStep="series"/>
                                            </p:graphicEl>
                                          </p:spTgt>
                                        </p:tgtEl>
                                      </p:cBhvr>
                                    </p:animEffect>
                                  </p:childTnLst>
                                </p:cTn>
                              </p:par>
                              <p:par>
                                <p:cTn id="24" presetID="10" presetClass="exit" presetSubtype="0" fill="hold" grpId="0" nodeType="with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2"/>
          </p:nvPr>
        </p:nvSpPr>
        <p:spPr/>
        <p:txBody>
          <a:bodyPr/>
          <a:lstStyle/>
          <a:p>
            <a:r>
              <a:rPr lang="da-DK" dirty="0"/>
              <a:t>Beregninger foretaget i FMS</a:t>
            </a:r>
          </a:p>
          <a:p>
            <a:pPr lvl="1"/>
            <a:r>
              <a:rPr lang="da-DK" dirty="0"/>
              <a:t>200 årskøer (tung race) med opdræt</a:t>
            </a:r>
          </a:p>
          <a:p>
            <a:pPr lvl="1"/>
            <a:r>
              <a:rPr lang="da-DK" dirty="0"/>
              <a:t>220 ha</a:t>
            </a:r>
          </a:p>
          <a:p>
            <a:pPr lvl="1"/>
            <a:r>
              <a:rPr lang="da-DK" dirty="0"/>
              <a:t>Lerjord/vandet sandjord</a:t>
            </a:r>
          </a:p>
        </p:txBody>
      </p:sp>
      <p:sp>
        <p:nvSpPr>
          <p:cNvPr id="3" name="Titel 2"/>
          <p:cNvSpPr>
            <a:spLocks noGrp="1"/>
          </p:cNvSpPr>
          <p:nvPr>
            <p:ph type="title"/>
          </p:nvPr>
        </p:nvSpPr>
        <p:spPr/>
        <p:txBody>
          <a:bodyPr/>
          <a:lstStyle/>
          <a:p>
            <a:r>
              <a:rPr lang="da-DK" dirty="0"/>
              <a:t>Forudsætninger</a:t>
            </a:r>
          </a:p>
        </p:txBody>
      </p:sp>
    </p:spTree>
    <p:extLst>
      <p:ext uri="{BB962C8B-B14F-4D97-AF65-F5344CB8AC3E}">
        <p14:creationId xmlns:p14="http://schemas.microsoft.com/office/powerpoint/2010/main" val="9672129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Pladsholder til indhold 6"/>
          <p:cNvGraphicFramePr>
            <a:graphicFrameLocks noGrp="1"/>
          </p:cNvGraphicFramePr>
          <p:nvPr>
            <p:ph sz="quarter" idx="12"/>
            <p:extLst>
              <p:ext uri="{D42A27DB-BD31-4B8C-83A1-F6EECF244321}">
                <p14:modId xmlns:p14="http://schemas.microsoft.com/office/powerpoint/2010/main" val="2338588356"/>
              </p:ext>
            </p:extLst>
          </p:nvPr>
        </p:nvGraphicFramePr>
        <p:xfrm>
          <a:off x="395288" y="771550"/>
          <a:ext cx="8497888" cy="2304255"/>
        </p:xfrm>
        <a:graphic>
          <a:graphicData uri="http://schemas.openxmlformats.org/drawingml/2006/table">
            <a:tbl>
              <a:tblPr firstRow="1" bandRow="1">
                <a:tableStyleId>{5C22544A-7EE6-4342-B048-85BDC9FD1C3A}</a:tableStyleId>
              </a:tblPr>
              <a:tblGrid>
                <a:gridCol w="259253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224832">
                  <a:extLst>
                    <a:ext uri="{9D8B030D-6E8A-4147-A177-3AD203B41FA5}">
                      <a16:colId xmlns:a16="http://schemas.microsoft.com/office/drawing/2014/main" val="20006"/>
                    </a:ext>
                  </a:extLst>
                </a:gridCol>
              </a:tblGrid>
              <a:tr h="460851">
                <a:tc>
                  <a:txBody>
                    <a:bodyPr/>
                    <a:lstStyle/>
                    <a:p>
                      <a:pPr algn="l" fontAlgn="b"/>
                      <a:r>
                        <a:rPr lang="da-DK" sz="1400" b="1" u="none" strike="noStrike" dirty="0">
                          <a:solidFill>
                            <a:schemeClr val="bg1"/>
                          </a:solidFill>
                          <a:effectLst/>
                        </a:rPr>
                        <a:t>Areal, ha</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35 /4</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35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45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47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49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a:solidFill>
                            <a:schemeClr val="bg1"/>
                          </a:solidFill>
                          <a:effectLst/>
                        </a:rPr>
                        <a:t>Rent græs /5</a:t>
                      </a:r>
                      <a:endParaRPr lang="da-DK" sz="1400" b="1" i="0" u="none" strike="noStrike" dirty="0">
                        <a:solidFill>
                          <a:schemeClr val="bg1"/>
                        </a:solidFill>
                        <a:effectLst/>
                        <a:latin typeface="Calibri"/>
                      </a:endParaRPr>
                    </a:p>
                  </a:txBody>
                  <a:tcPr marL="7620" marR="7620" marT="7620" marB="0" anchor="ctr"/>
                </a:tc>
                <a:extLst>
                  <a:ext uri="{0D108BD9-81ED-4DB2-BD59-A6C34878D82A}">
                    <a16:rowId xmlns:a16="http://schemas.microsoft.com/office/drawing/2014/main" val="10000"/>
                  </a:ext>
                </a:extLst>
              </a:tr>
              <a:tr h="460851">
                <a:tc>
                  <a:txBody>
                    <a:bodyPr/>
                    <a:lstStyle/>
                    <a:p>
                      <a:pPr algn="ctr" fontAlgn="b"/>
                      <a:r>
                        <a:rPr lang="da-DK" sz="1400" b="1" i="0" u="none" strike="noStrike" dirty="0">
                          <a:solidFill>
                            <a:srgbClr val="000000"/>
                          </a:solidFill>
                          <a:effectLst/>
                          <a:latin typeface="+mn-lt"/>
                        </a:rPr>
                        <a:t>Græs</a:t>
                      </a:r>
                    </a:p>
                  </a:txBody>
                  <a:tcPr marL="7620" marR="7620" marT="7620" marB="0" anchor="ctr"/>
                </a:tc>
                <a:tc>
                  <a:txBody>
                    <a:bodyPr/>
                    <a:lstStyle/>
                    <a:p>
                      <a:pPr algn="ctr" fontAlgn="b"/>
                      <a:r>
                        <a:rPr lang="da-DK" sz="1400" b="1" i="0" u="none" strike="noStrike" dirty="0">
                          <a:solidFill>
                            <a:srgbClr val="000000"/>
                          </a:solidFill>
                          <a:effectLst/>
                          <a:latin typeface="+mn-lt"/>
                        </a:rPr>
                        <a:t>44 </a:t>
                      </a:r>
                    </a:p>
                  </a:txBody>
                  <a:tcPr marL="7620" marR="7620" marT="7620" marB="0" anchor="ctr"/>
                </a:tc>
                <a:tc>
                  <a:txBody>
                    <a:bodyPr/>
                    <a:lstStyle/>
                    <a:p>
                      <a:pPr algn="ctr" fontAlgn="b"/>
                      <a:r>
                        <a:rPr lang="da-DK" sz="1400" b="1" i="0" u="none" strike="noStrike" dirty="0">
                          <a:solidFill>
                            <a:srgbClr val="000000"/>
                          </a:solidFill>
                          <a:effectLst/>
                          <a:latin typeface="+mn-lt"/>
                        </a:rPr>
                        <a:t>45 </a:t>
                      </a:r>
                    </a:p>
                  </a:txBody>
                  <a:tcPr marL="7620" marR="7620" marT="7620" marB="0" anchor="ctr"/>
                </a:tc>
                <a:tc>
                  <a:txBody>
                    <a:bodyPr/>
                    <a:lstStyle/>
                    <a:p>
                      <a:pPr algn="ctr" fontAlgn="b"/>
                      <a:r>
                        <a:rPr lang="da-DK" sz="1400" b="1" i="0" u="none" strike="noStrike" dirty="0">
                          <a:solidFill>
                            <a:srgbClr val="000000"/>
                          </a:solidFill>
                          <a:effectLst/>
                          <a:latin typeface="+mn-lt"/>
                        </a:rPr>
                        <a:t>40 </a:t>
                      </a:r>
                    </a:p>
                  </a:txBody>
                  <a:tcPr marL="7620" marR="7620" marT="7620" marB="0" anchor="ctr"/>
                </a:tc>
                <a:tc>
                  <a:txBody>
                    <a:bodyPr/>
                    <a:lstStyle/>
                    <a:p>
                      <a:pPr algn="ctr" fontAlgn="b"/>
                      <a:r>
                        <a:rPr lang="da-DK" sz="1400" b="1" i="0" u="none" strike="noStrike" dirty="0">
                          <a:solidFill>
                            <a:srgbClr val="000000"/>
                          </a:solidFill>
                          <a:effectLst/>
                          <a:latin typeface="+mn-lt"/>
                        </a:rPr>
                        <a:t>39 </a:t>
                      </a:r>
                    </a:p>
                  </a:txBody>
                  <a:tcPr marL="7620" marR="7620" marT="7620" marB="0" anchor="ctr"/>
                </a:tc>
                <a:tc>
                  <a:txBody>
                    <a:bodyPr/>
                    <a:lstStyle/>
                    <a:p>
                      <a:pPr algn="ctr" fontAlgn="b"/>
                      <a:r>
                        <a:rPr lang="da-DK" sz="1400" b="1" i="0" u="none" strike="noStrike" dirty="0">
                          <a:solidFill>
                            <a:srgbClr val="000000"/>
                          </a:solidFill>
                          <a:effectLst/>
                          <a:latin typeface="+mn-lt"/>
                        </a:rPr>
                        <a:t>38 </a:t>
                      </a:r>
                    </a:p>
                  </a:txBody>
                  <a:tcPr marL="7620" marR="7620" marT="7620" marB="0" anchor="ctr"/>
                </a:tc>
                <a:tc>
                  <a:txBody>
                    <a:bodyPr/>
                    <a:lstStyle/>
                    <a:p>
                      <a:pPr algn="ctr" fontAlgn="b"/>
                      <a:r>
                        <a:rPr lang="da-DK" sz="1400" b="1" i="0" u="none" strike="noStrike" dirty="0">
                          <a:solidFill>
                            <a:srgbClr val="000000"/>
                          </a:solidFill>
                          <a:effectLst/>
                          <a:latin typeface="+mn-lt"/>
                        </a:rPr>
                        <a:t>40 </a:t>
                      </a:r>
                    </a:p>
                  </a:txBody>
                  <a:tcPr marL="7620" marR="7620" marT="7620" marB="0" anchor="ctr"/>
                </a:tc>
                <a:extLst>
                  <a:ext uri="{0D108BD9-81ED-4DB2-BD59-A6C34878D82A}">
                    <a16:rowId xmlns:a16="http://schemas.microsoft.com/office/drawing/2014/main" val="10001"/>
                  </a:ext>
                </a:extLst>
              </a:tr>
              <a:tr h="460851">
                <a:tc>
                  <a:txBody>
                    <a:bodyPr/>
                    <a:lstStyle/>
                    <a:p>
                      <a:pPr algn="ctr" fontAlgn="b"/>
                      <a:r>
                        <a:rPr lang="da-DK" sz="1400" b="1" i="0" u="none" strike="noStrike">
                          <a:solidFill>
                            <a:srgbClr val="000000"/>
                          </a:solidFill>
                          <a:effectLst/>
                          <a:latin typeface="+mn-lt"/>
                        </a:rPr>
                        <a:t>Majs</a:t>
                      </a:r>
                    </a:p>
                  </a:txBody>
                  <a:tcPr marL="7620" marR="7620" marT="7620" marB="0" anchor="ctr"/>
                </a:tc>
                <a:tc>
                  <a:txBody>
                    <a:bodyPr/>
                    <a:lstStyle/>
                    <a:p>
                      <a:pPr algn="ctr" fontAlgn="b"/>
                      <a:r>
                        <a:rPr lang="da-DK" sz="1400" b="1" i="0" u="none" strike="noStrike" dirty="0">
                          <a:solidFill>
                            <a:srgbClr val="000000"/>
                          </a:solidFill>
                          <a:effectLst/>
                          <a:latin typeface="+mn-lt"/>
                        </a:rPr>
                        <a:t>50 </a:t>
                      </a:r>
                    </a:p>
                  </a:txBody>
                  <a:tcPr marL="7620" marR="7620" marT="7620" marB="0" anchor="ctr"/>
                </a:tc>
                <a:tc>
                  <a:txBody>
                    <a:bodyPr/>
                    <a:lstStyle/>
                    <a:p>
                      <a:pPr algn="ctr" fontAlgn="b"/>
                      <a:r>
                        <a:rPr lang="da-DK" sz="1400" b="1" i="0" u="none" strike="noStrike" dirty="0">
                          <a:solidFill>
                            <a:srgbClr val="000000"/>
                          </a:solidFill>
                          <a:effectLst/>
                          <a:latin typeface="+mn-lt"/>
                        </a:rPr>
                        <a:t>53 </a:t>
                      </a:r>
                    </a:p>
                  </a:txBody>
                  <a:tcPr marL="7620" marR="7620" marT="7620" marB="0" anchor="ctr"/>
                </a:tc>
                <a:tc>
                  <a:txBody>
                    <a:bodyPr/>
                    <a:lstStyle/>
                    <a:p>
                      <a:pPr algn="ctr" fontAlgn="b"/>
                      <a:r>
                        <a:rPr lang="da-DK" sz="1400" b="1" i="0" u="none" strike="noStrike" dirty="0">
                          <a:solidFill>
                            <a:srgbClr val="000000"/>
                          </a:solidFill>
                          <a:effectLst/>
                          <a:latin typeface="+mn-lt"/>
                        </a:rPr>
                        <a:t>51 </a:t>
                      </a:r>
                    </a:p>
                  </a:txBody>
                  <a:tcPr marL="7620" marR="7620" marT="7620" marB="0" anchor="ctr"/>
                </a:tc>
                <a:tc>
                  <a:txBody>
                    <a:bodyPr/>
                    <a:lstStyle/>
                    <a:p>
                      <a:pPr algn="ctr" fontAlgn="b"/>
                      <a:r>
                        <a:rPr lang="da-DK" sz="1400" b="1" i="0" u="none" strike="noStrike" dirty="0">
                          <a:solidFill>
                            <a:srgbClr val="000000"/>
                          </a:solidFill>
                          <a:effectLst/>
                          <a:latin typeface="+mn-lt"/>
                        </a:rPr>
                        <a:t>50 </a:t>
                      </a:r>
                    </a:p>
                  </a:txBody>
                  <a:tcPr marL="7620" marR="7620" marT="7620" marB="0" anchor="ctr"/>
                </a:tc>
                <a:tc>
                  <a:txBody>
                    <a:bodyPr/>
                    <a:lstStyle/>
                    <a:p>
                      <a:pPr algn="ctr" fontAlgn="b"/>
                      <a:r>
                        <a:rPr lang="da-DK" sz="1400" b="1" i="0" u="none" strike="noStrike" dirty="0">
                          <a:solidFill>
                            <a:srgbClr val="000000"/>
                          </a:solidFill>
                          <a:effectLst/>
                          <a:latin typeface="+mn-lt"/>
                        </a:rPr>
                        <a:t>50 </a:t>
                      </a:r>
                    </a:p>
                  </a:txBody>
                  <a:tcPr marL="7620" marR="7620" marT="7620" marB="0" anchor="ctr"/>
                </a:tc>
                <a:tc>
                  <a:txBody>
                    <a:bodyPr/>
                    <a:lstStyle/>
                    <a:p>
                      <a:pPr algn="ctr" fontAlgn="b"/>
                      <a:r>
                        <a:rPr lang="da-DK" sz="1400" b="1" i="0" u="none" strike="noStrike" dirty="0">
                          <a:solidFill>
                            <a:srgbClr val="000000"/>
                          </a:solidFill>
                          <a:effectLst/>
                          <a:latin typeface="+mn-lt"/>
                        </a:rPr>
                        <a:t>50 </a:t>
                      </a:r>
                    </a:p>
                  </a:txBody>
                  <a:tcPr marL="7620" marR="7620" marT="7620" marB="0" anchor="ctr"/>
                </a:tc>
                <a:extLst>
                  <a:ext uri="{0D108BD9-81ED-4DB2-BD59-A6C34878D82A}">
                    <a16:rowId xmlns:a16="http://schemas.microsoft.com/office/drawing/2014/main" val="10002"/>
                  </a:ext>
                </a:extLst>
              </a:tr>
              <a:tr h="460851">
                <a:tc>
                  <a:txBody>
                    <a:bodyPr/>
                    <a:lstStyle/>
                    <a:p>
                      <a:pPr algn="ctr" fontAlgn="b"/>
                      <a:r>
                        <a:rPr lang="da-DK" sz="1400" b="1" i="0" u="none" strike="noStrike">
                          <a:solidFill>
                            <a:srgbClr val="000000"/>
                          </a:solidFill>
                          <a:effectLst/>
                          <a:latin typeface="+mn-lt"/>
                        </a:rPr>
                        <a:t>Vårbyg</a:t>
                      </a:r>
                    </a:p>
                  </a:txBody>
                  <a:tcPr marL="7620" marR="7620" marT="7620" marB="0" anchor="ctr"/>
                </a:tc>
                <a:tc>
                  <a:txBody>
                    <a:bodyPr/>
                    <a:lstStyle/>
                    <a:p>
                      <a:pPr algn="ctr" fontAlgn="b"/>
                      <a:r>
                        <a:rPr lang="da-DK" sz="1400" b="1" i="0" u="none" strike="noStrike" dirty="0">
                          <a:solidFill>
                            <a:srgbClr val="000000"/>
                          </a:solidFill>
                          <a:effectLst/>
                          <a:latin typeface="+mn-lt"/>
                        </a:rPr>
                        <a:t>127 </a:t>
                      </a:r>
                    </a:p>
                  </a:txBody>
                  <a:tcPr marL="7620" marR="7620" marT="7620" marB="0" anchor="ctr"/>
                </a:tc>
                <a:tc>
                  <a:txBody>
                    <a:bodyPr/>
                    <a:lstStyle/>
                    <a:p>
                      <a:pPr algn="ctr" fontAlgn="b"/>
                      <a:r>
                        <a:rPr lang="da-DK" sz="1400" b="1" i="0" u="none" strike="noStrike" dirty="0">
                          <a:solidFill>
                            <a:srgbClr val="000000"/>
                          </a:solidFill>
                          <a:effectLst/>
                          <a:latin typeface="+mn-lt"/>
                        </a:rPr>
                        <a:t>122 </a:t>
                      </a:r>
                    </a:p>
                  </a:txBody>
                  <a:tcPr marL="7620" marR="7620" marT="7620" marB="0" anchor="ctr"/>
                </a:tc>
                <a:tc>
                  <a:txBody>
                    <a:bodyPr/>
                    <a:lstStyle/>
                    <a:p>
                      <a:pPr algn="ctr" fontAlgn="b"/>
                      <a:r>
                        <a:rPr lang="da-DK" sz="1400" b="1" i="0" u="none" strike="noStrike" dirty="0">
                          <a:solidFill>
                            <a:srgbClr val="000000"/>
                          </a:solidFill>
                          <a:effectLst/>
                          <a:latin typeface="+mn-lt"/>
                        </a:rPr>
                        <a:t>129 </a:t>
                      </a:r>
                    </a:p>
                  </a:txBody>
                  <a:tcPr marL="7620" marR="7620" marT="7620" marB="0" anchor="ctr"/>
                </a:tc>
                <a:tc>
                  <a:txBody>
                    <a:bodyPr/>
                    <a:lstStyle/>
                    <a:p>
                      <a:pPr algn="ctr" fontAlgn="b"/>
                      <a:r>
                        <a:rPr lang="da-DK" sz="1400" b="1" i="0" u="none" strike="noStrike" dirty="0">
                          <a:solidFill>
                            <a:srgbClr val="000000"/>
                          </a:solidFill>
                          <a:effectLst/>
                          <a:latin typeface="+mn-lt"/>
                        </a:rPr>
                        <a:t>131 </a:t>
                      </a:r>
                    </a:p>
                  </a:txBody>
                  <a:tcPr marL="7620" marR="7620" marT="7620" marB="0" anchor="ctr"/>
                </a:tc>
                <a:tc>
                  <a:txBody>
                    <a:bodyPr/>
                    <a:lstStyle/>
                    <a:p>
                      <a:pPr algn="ctr" fontAlgn="b"/>
                      <a:r>
                        <a:rPr lang="da-DK" sz="1400" b="1" i="0" u="none" strike="noStrike" dirty="0">
                          <a:solidFill>
                            <a:srgbClr val="000000"/>
                          </a:solidFill>
                          <a:effectLst/>
                          <a:latin typeface="+mn-lt"/>
                        </a:rPr>
                        <a:t>132 </a:t>
                      </a:r>
                    </a:p>
                  </a:txBody>
                  <a:tcPr marL="7620" marR="7620" marT="7620" marB="0" anchor="ctr"/>
                </a:tc>
                <a:tc>
                  <a:txBody>
                    <a:bodyPr/>
                    <a:lstStyle/>
                    <a:p>
                      <a:pPr algn="ctr" fontAlgn="b"/>
                      <a:r>
                        <a:rPr lang="da-DK" sz="1400" b="1" i="0" u="none" strike="noStrike" dirty="0">
                          <a:solidFill>
                            <a:srgbClr val="000000"/>
                          </a:solidFill>
                          <a:effectLst/>
                          <a:latin typeface="+mn-lt"/>
                        </a:rPr>
                        <a:t>130 </a:t>
                      </a:r>
                    </a:p>
                  </a:txBody>
                  <a:tcPr marL="7620" marR="7620" marT="7620" marB="0" anchor="ctr"/>
                </a:tc>
                <a:extLst>
                  <a:ext uri="{0D108BD9-81ED-4DB2-BD59-A6C34878D82A}">
                    <a16:rowId xmlns:a16="http://schemas.microsoft.com/office/drawing/2014/main" val="10003"/>
                  </a:ext>
                </a:extLst>
              </a:tr>
              <a:tr h="460851">
                <a:tc>
                  <a:txBody>
                    <a:bodyPr/>
                    <a:lstStyle/>
                    <a:p>
                      <a:pPr algn="ctr" fontAlgn="b"/>
                      <a:r>
                        <a:rPr lang="da-DK" sz="1400" b="1" i="0" u="none" strike="noStrike" dirty="0">
                          <a:solidFill>
                            <a:srgbClr val="000000"/>
                          </a:solidFill>
                          <a:effectLst/>
                          <a:latin typeface="+mn-lt"/>
                        </a:rPr>
                        <a:t>Heraf til salg</a:t>
                      </a:r>
                    </a:p>
                  </a:txBody>
                  <a:tcPr marL="7620" marR="7620" marT="7620" marB="0" anchor="ctr"/>
                </a:tc>
                <a:tc>
                  <a:txBody>
                    <a:bodyPr/>
                    <a:lstStyle/>
                    <a:p>
                      <a:pPr algn="ctr" fontAlgn="b"/>
                      <a:r>
                        <a:rPr lang="da-DK" sz="1400" b="1" i="0" u="none" strike="noStrike" dirty="0">
                          <a:solidFill>
                            <a:srgbClr val="000000"/>
                          </a:solidFill>
                          <a:effectLst/>
                          <a:latin typeface="+mn-lt"/>
                        </a:rPr>
                        <a:t>75 </a:t>
                      </a:r>
                    </a:p>
                  </a:txBody>
                  <a:tcPr marL="7620" marR="7620" marT="7620" marB="0" anchor="ctr"/>
                </a:tc>
                <a:tc>
                  <a:txBody>
                    <a:bodyPr/>
                    <a:lstStyle/>
                    <a:p>
                      <a:pPr algn="ctr" fontAlgn="b"/>
                      <a:r>
                        <a:rPr lang="da-DK" sz="1400" b="1" i="0" u="none" strike="noStrike" dirty="0">
                          <a:solidFill>
                            <a:srgbClr val="000000"/>
                          </a:solidFill>
                          <a:effectLst/>
                          <a:latin typeface="+mn-lt"/>
                        </a:rPr>
                        <a:t>74 </a:t>
                      </a:r>
                    </a:p>
                  </a:txBody>
                  <a:tcPr marL="7620" marR="7620" marT="7620" marB="0" anchor="ctr"/>
                </a:tc>
                <a:tc>
                  <a:txBody>
                    <a:bodyPr/>
                    <a:lstStyle/>
                    <a:p>
                      <a:pPr algn="ctr" fontAlgn="b"/>
                      <a:r>
                        <a:rPr lang="da-DK" sz="1400" b="1" i="0" u="none" strike="noStrike" dirty="0">
                          <a:solidFill>
                            <a:srgbClr val="000000"/>
                          </a:solidFill>
                          <a:effectLst/>
                          <a:latin typeface="+mn-lt"/>
                        </a:rPr>
                        <a:t>73 </a:t>
                      </a:r>
                    </a:p>
                  </a:txBody>
                  <a:tcPr marL="7620" marR="7620" marT="7620" marB="0" anchor="ctr"/>
                </a:tc>
                <a:tc>
                  <a:txBody>
                    <a:bodyPr/>
                    <a:lstStyle/>
                    <a:p>
                      <a:pPr algn="ctr" fontAlgn="b"/>
                      <a:r>
                        <a:rPr lang="da-DK" sz="1400" b="1" i="0" u="none" strike="noStrike" dirty="0">
                          <a:solidFill>
                            <a:srgbClr val="000000"/>
                          </a:solidFill>
                          <a:effectLst/>
                          <a:latin typeface="+mn-lt"/>
                        </a:rPr>
                        <a:t>77 </a:t>
                      </a:r>
                    </a:p>
                  </a:txBody>
                  <a:tcPr marL="7620" marR="7620" marT="7620" marB="0" anchor="ctr"/>
                </a:tc>
                <a:tc>
                  <a:txBody>
                    <a:bodyPr/>
                    <a:lstStyle/>
                    <a:p>
                      <a:pPr algn="ctr" fontAlgn="b"/>
                      <a:r>
                        <a:rPr lang="da-DK" sz="1400" b="1" i="0" u="none" strike="noStrike" dirty="0">
                          <a:solidFill>
                            <a:srgbClr val="000000"/>
                          </a:solidFill>
                          <a:effectLst/>
                          <a:latin typeface="+mn-lt"/>
                        </a:rPr>
                        <a:t>77 </a:t>
                      </a:r>
                    </a:p>
                  </a:txBody>
                  <a:tcPr marL="7620" marR="7620" marT="7620" marB="0" anchor="ctr"/>
                </a:tc>
                <a:tc>
                  <a:txBody>
                    <a:bodyPr/>
                    <a:lstStyle/>
                    <a:p>
                      <a:pPr algn="ctr" fontAlgn="b"/>
                      <a:r>
                        <a:rPr lang="da-DK" sz="1400" b="1" i="0" u="none" strike="noStrike" dirty="0">
                          <a:solidFill>
                            <a:srgbClr val="000000"/>
                          </a:solidFill>
                          <a:effectLst/>
                          <a:latin typeface="+mn-lt"/>
                        </a:rPr>
                        <a:t>72 </a:t>
                      </a:r>
                    </a:p>
                  </a:txBody>
                  <a:tcPr marL="7620" marR="7620" marT="7620" marB="0" anchor="ctr"/>
                </a:tc>
                <a:extLst>
                  <a:ext uri="{0D108BD9-81ED-4DB2-BD59-A6C34878D82A}">
                    <a16:rowId xmlns:a16="http://schemas.microsoft.com/office/drawing/2014/main" val="10004"/>
                  </a:ext>
                </a:extLst>
              </a:tr>
            </a:tbl>
          </a:graphicData>
        </a:graphic>
      </p:graphicFrame>
      <p:sp>
        <p:nvSpPr>
          <p:cNvPr id="5" name="Titel 4"/>
          <p:cNvSpPr>
            <a:spLocks noGrp="1"/>
          </p:cNvSpPr>
          <p:nvPr>
            <p:ph type="title"/>
          </p:nvPr>
        </p:nvSpPr>
        <p:spPr>
          <a:xfrm>
            <a:off x="395536" y="-20538"/>
            <a:ext cx="8496944" cy="857250"/>
          </a:xfrm>
        </p:spPr>
        <p:txBody>
          <a:bodyPr/>
          <a:lstStyle/>
          <a:p>
            <a:r>
              <a:rPr lang="da-DK" dirty="0"/>
              <a:t>Markplan 1/3 græs</a:t>
            </a:r>
          </a:p>
        </p:txBody>
      </p:sp>
      <p:sp>
        <p:nvSpPr>
          <p:cNvPr id="8" name="Afrundet rektangel 7"/>
          <p:cNvSpPr/>
          <p:nvPr/>
        </p:nvSpPr>
        <p:spPr>
          <a:xfrm>
            <a:off x="395536" y="1275606"/>
            <a:ext cx="8512528" cy="43204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Afrundet rektangel 9"/>
          <p:cNvSpPr/>
          <p:nvPr/>
        </p:nvSpPr>
        <p:spPr>
          <a:xfrm>
            <a:off x="395536" y="1707654"/>
            <a:ext cx="8512528" cy="43204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Afrundet rektangel 10"/>
          <p:cNvSpPr/>
          <p:nvPr/>
        </p:nvSpPr>
        <p:spPr>
          <a:xfrm>
            <a:off x="395536" y="2643758"/>
            <a:ext cx="8512528" cy="43204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8270455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dsholder til indhold 6"/>
          <p:cNvGraphicFramePr>
            <a:graphicFrameLocks noGrp="1"/>
          </p:cNvGraphicFramePr>
          <p:nvPr>
            <p:ph sz="quarter" idx="12"/>
            <p:extLst>
              <p:ext uri="{D42A27DB-BD31-4B8C-83A1-F6EECF244321}">
                <p14:modId xmlns:p14="http://schemas.microsoft.com/office/powerpoint/2010/main" val="1227611181"/>
              </p:ext>
            </p:extLst>
          </p:nvPr>
        </p:nvGraphicFramePr>
        <p:xfrm>
          <a:off x="395288" y="771550"/>
          <a:ext cx="8497888" cy="2304255"/>
        </p:xfrm>
        <a:graphic>
          <a:graphicData uri="http://schemas.openxmlformats.org/drawingml/2006/table">
            <a:tbl>
              <a:tblPr firstRow="1" bandRow="1">
                <a:tableStyleId>{5C22544A-7EE6-4342-B048-85BDC9FD1C3A}</a:tableStyleId>
              </a:tblPr>
              <a:tblGrid>
                <a:gridCol w="259253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224832">
                  <a:extLst>
                    <a:ext uri="{9D8B030D-6E8A-4147-A177-3AD203B41FA5}">
                      <a16:colId xmlns:a16="http://schemas.microsoft.com/office/drawing/2014/main" val="20006"/>
                    </a:ext>
                  </a:extLst>
                </a:gridCol>
              </a:tblGrid>
              <a:tr h="460851">
                <a:tc>
                  <a:txBody>
                    <a:bodyPr/>
                    <a:lstStyle/>
                    <a:p>
                      <a:pPr algn="l" fontAlgn="b"/>
                      <a:r>
                        <a:rPr lang="da-DK" sz="1400" b="1" u="none" strike="noStrike" dirty="0">
                          <a:solidFill>
                            <a:schemeClr val="bg1"/>
                          </a:solidFill>
                          <a:effectLst/>
                        </a:rPr>
                        <a:t>Areal, ha</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35 /4</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35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45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47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49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a:solidFill>
                            <a:schemeClr val="bg1"/>
                          </a:solidFill>
                          <a:effectLst/>
                        </a:rPr>
                        <a:t>Rent græs /5</a:t>
                      </a:r>
                      <a:endParaRPr lang="da-DK" sz="1400" b="1" i="0" u="none" strike="noStrike" dirty="0">
                        <a:solidFill>
                          <a:schemeClr val="bg1"/>
                        </a:solidFill>
                        <a:effectLst/>
                        <a:latin typeface="Calibri"/>
                      </a:endParaRPr>
                    </a:p>
                  </a:txBody>
                  <a:tcPr marL="7620" marR="7620" marT="7620" marB="0" anchor="ctr"/>
                </a:tc>
                <a:extLst>
                  <a:ext uri="{0D108BD9-81ED-4DB2-BD59-A6C34878D82A}">
                    <a16:rowId xmlns:a16="http://schemas.microsoft.com/office/drawing/2014/main" val="10000"/>
                  </a:ext>
                </a:extLst>
              </a:tr>
              <a:tr h="460851">
                <a:tc>
                  <a:txBody>
                    <a:bodyPr/>
                    <a:lstStyle/>
                    <a:p>
                      <a:pPr algn="ctr" fontAlgn="b"/>
                      <a:r>
                        <a:rPr lang="da-DK" sz="1400" b="1" i="0" u="none" strike="noStrike" dirty="0">
                          <a:solidFill>
                            <a:srgbClr val="000000"/>
                          </a:solidFill>
                          <a:effectLst/>
                          <a:latin typeface="+mn-lt"/>
                        </a:rPr>
                        <a:t>Græs</a:t>
                      </a:r>
                    </a:p>
                  </a:txBody>
                  <a:tcPr marL="7620" marR="7620" marT="7620" marB="0" anchor="ctr"/>
                </a:tc>
                <a:tc>
                  <a:txBody>
                    <a:bodyPr/>
                    <a:lstStyle/>
                    <a:p>
                      <a:pPr algn="ctr" fontAlgn="b"/>
                      <a:r>
                        <a:rPr lang="da-DK" sz="1400" b="1" i="0" u="none" strike="noStrike" dirty="0">
                          <a:solidFill>
                            <a:srgbClr val="000000"/>
                          </a:solidFill>
                          <a:effectLst/>
                          <a:latin typeface="+mn-lt"/>
                        </a:rPr>
                        <a:t>75 </a:t>
                      </a:r>
                    </a:p>
                  </a:txBody>
                  <a:tcPr marL="7620" marR="7620" marT="7620" marB="0" anchor="ctr"/>
                </a:tc>
                <a:tc>
                  <a:txBody>
                    <a:bodyPr/>
                    <a:lstStyle/>
                    <a:p>
                      <a:pPr algn="ctr" fontAlgn="b"/>
                      <a:r>
                        <a:rPr lang="da-DK" sz="1400" b="1" i="0" u="none" strike="noStrike" dirty="0">
                          <a:solidFill>
                            <a:srgbClr val="000000"/>
                          </a:solidFill>
                          <a:effectLst/>
                          <a:latin typeface="+mn-lt"/>
                        </a:rPr>
                        <a:t>77 </a:t>
                      </a:r>
                    </a:p>
                  </a:txBody>
                  <a:tcPr marL="7620" marR="7620" marT="7620" marB="0" anchor="ctr"/>
                </a:tc>
                <a:tc>
                  <a:txBody>
                    <a:bodyPr/>
                    <a:lstStyle/>
                    <a:p>
                      <a:pPr algn="ctr" fontAlgn="b"/>
                      <a:r>
                        <a:rPr lang="da-DK" sz="1400" b="1" i="0" u="none" strike="noStrike" dirty="0">
                          <a:solidFill>
                            <a:srgbClr val="000000"/>
                          </a:solidFill>
                          <a:effectLst/>
                          <a:latin typeface="+mn-lt"/>
                        </a:rPr>
                        <a:t>68 </a:t>
                      </a:r>
                    </a:p>
                  </a:txBody>
                  <a:tcPr marL="7620" marR="7620" marT="7620" marB="0" anchor="ctr"/>
                </a:tc>
                <a:tc>
                  <a:txBody>
                    <a:bodyPr/>
                    <a:lstStyle/>
                    <a:p>
                      <a:pPr algn="ctr" fontAlgn="b"/>
                      <a:r>
                        <a:rPr lang="da-DK" sz="1400" b="1" i="0" u="none" strike="noStrike" dirty="0">
                          <a:solidFill>
                            <a:srgbClr val="000000"/>
                          </a:solidFill>
                          <a:effectLst/>
                          <a:latin typeface="+mn-lt"/>
                        </a:rPr>
                        <a:t>66 </a:t>
                      </a:r>
                    </a:p>
                  </a:txBody>
                  <a:tcPr marL="7620" marR="7620" marT="7620" marB="0" anchor="ctr"/>
                </a:tc>
                <a:tc>
                  <a:txBody>
                    <a:bodyPr/>
                    <a:lstStyle/>
                    <a:p>
                      <a:pPr algn="ctr" fontAlgn="b"/>
                      <a:r>
                        <a:rPr lang="da-DK" sz="1400" b="1" i="0" u="none" strike="noStrike" dirty="0">
                          <a:solidFill>
                            <a:srgbClr val="000000"/>
                          </a:solidFill>
                          <a:effectLst/>
                          <a:latin typeface="+mn-lt"/>
                        </a:rPr>
                        <a:t>65 </a:t>
                      </a:r>
                    </a:p>
                  </a:txBody>
                  <a:tcPr marL="7620" marR="7620" marT="7620" marB="0" anchor="ctr"/>
                </a:tc>
                <a:tc>
                  <a:txBody>
                    <a:bodyPr/>
                    <a:lstStyle/>
                    <a:p>
                      <a:pPr algn="ctr" fontAlgn="b"/>
                      <a:r>
                        <a:rPr lang="da-DK" sz="1400" b="1" i="0" u="none" strike="noStrike" dirty="0">
                          <a:solidFill>
                            <a:srgbClr val="000000"/>
                          </a:solidFill>
                          <a:effectLst/>
                          <a:latin typeface="+mn-lt"/>
                        </a:rPr>
                        <a:t>68 </a:t>
                      </a:r>
                    </a:p>
                  </a:txBody>
                  <a:tcPr marL="7620" marR="7620" marT="7620" marB="0" anchor="ctr"/>
                </a:tc>
                <a:extLst>
                  <a:ext uri="{0D108BD9-81ED-4DB2-BD59-A6C34878D82A}">
                    <a16:rowId xmlns:a16="http://schemas.microsoft.com/office/drawing/2014/main" val="10001"/>
                  </a:ext>
                </a:extLst>
              </a:tr>
              <a:tr h="460851">
                <a:tc>
                  <a:txBody>
                    <a:bodyPr/>
                    <a:lstStyle/>
                    <a:p>
                      <a:pPr algn="ctr" fontAlgn="b"/>
                      <a:r>
                        <a:rPr lang="da-DK" sz="1400" b="1" i="0" u="none" strike="noStrike">
                          <a:solidFill>
                            <a:srgbClr val="000000"/>
                          </a:solidFill>
                          <a:effectLst/>
                          <a:latin typeface="+mn-lt"/>
                        </a:rPr>
                        <a:t>Majs</a:t>
                      </a:r>
                    </a:p>
                  </a:txBody>
                  <a:tcPr marL="7620" marR="7620" marT="7620" marB="0" anchor="ctr"/>
                </a:tc>
                <a:tc>
                  <a:txBody>
                    <a:bodyPr/>
                    <a:lstStyle/>
                    <a:p>
                      <a:pPr algn="ctr" fontAlgn="b"/>
                      <a:r>
                        <a:rPr lang="da-DK" sz="1400" b="1" i="0" u="none" strike="noStrike" dirty="0">
                          <a:solidFill>
                            <a:srgbClr val="000000"/>
                          </a:solidFill>
                          <a:effectLst/>
                          <a:latin typeface="+mn-lt"/>
                        </a:rPr>
                        <a:t>24 </a:t>
                      </a:r>
                    </a:p>
                  </a:txBody>
                  <a:tcPr marL="7620" marR="7620" marT="7620" marB="0" anchor="ctr"/>
                </a:tc>
                <a:tc>
                  <a:txBody>
                    <a:bodyPr/>
                    <a:lstStyle/>
                    <a:p>
                      <a:pPr algn="ctr" fontAlgn="b"/>
                      <a:r>
                        <a:rPr lang="da-DK" sz="1400" b="1" i="0" u="none" strike="noStrike" dirty="0">
                          <a:solidFill>
                            <a:srgbClr val="000000"/>
                          </a:solidFill>
                          <a:effectLst/>
                          <a:latin typeface="+mn-lt"/>
                        </a:rPr>
                        <a:t>30 </a:t>
                      </a:r>
                    </a:p>
                  </a:txBody>
                  <a:tcPr marL="7620" marR="7620" marT="7620" marB="0" anchor="ctr"/>
                </a:tc>
                <a:tc>
                  <a:txBody>
                    <a:bodyPr/>
                    <a:lstStyle/>
                    <a:p>
                      <a:pPr algn="ctr" fontAlgn="b"/>
                      <a:r>
                        <a:rPr lang="da-DK" sz="1400" b="1" i="0" u="none" strike="noStrike" dirty="0">
                          <a:solidFill>
                            <a:srgbClr val="000000"/>
                          </a:solidFill>
                          <a:effectLst/>
                          <a:latin typeface="+mn-lt"/>
                        </a:rPr>
                        <a:t>28 </a:t>
                      </a:r>
                    </a:p>
                  </a:txBody>
                  <a:tcPr marL="7620" marR="7620" marT="7620" marB="0" anchor="ctr"/>
                </a:tc>
                <a:tc>
                  <a:txBody>
                    <a:bodyPr/>
                    <a:lstStyle/>
                    <a:p>
                      <a:pPr algn="ctr" fontAlgn="b"/>
                      <a:r>
                        <a:rPr lang="da-DK" sz="1400" b="1" i="0" u="none" strike="noStrike" dirty="0">
                          <a:solidFill>
                            <a:srgbClr val="000000"/>
                          </a:solidFill>
                          <a:effectLst/>
                          <a:latin typeface="+mn-lt"/>
                        </a:rPr>
                        <a:t>28 </a:t>
                      </a:r>
                    </a:p>
                  </a:txBody>
                  <a:tcPr marL="7620" marR="7620" marT="7620" marB="0" anchor="ctr"/>
                </a:tc>
                <a:tc>
                  <a:txBody>
                    <a:bodyPr/>
                    <a:lstStyle/>
                    <a:p>
                      <a:pPr algn="ctr" fontAlgn="b"/>
                      <a:r>
                        <a:rPr lang="da-DK" sz="1400" b="1" i="0" u="none" strike="noStrike" dirty="0">
                          <a:solidFill>
                            <a:srgbClr val="000000"/>
                          </a:solidFill>
                          <a:effectLst/>
                          <a:latin typeface="+mn-lt"/>
                        </a:rPr>
                        <a:t>24 </a:t>
                      </a:r>
                    </a:p>
                  </a:txBody>
                  <a:tcPr marL="7620" marR="7620" marT="7620" marB="0" anchor="ctr"/>
                </a:tc>
                <a:tc>
                  <a:txBody>
                    <a:bodyPr/>
                    <a:lstStyle/>
                    <a:p>
                      <a:pPr algn="ctr" fontAlgn="b"/>
                      <a:r>
                        <a:rPr lang="da-DK" sz="1400" b="1" i="0" u="none" strike="noStrike" dirty="0">
                          <a:solidFill>
                            <a:srgbClr val="000000"/>
                          </a:solidFill>
                          <a:effectLst/>
                          <a:latin typeface="+mn-lt"/>
                        </a:rPr>
                        <a:t>25 </a:t>
                      </a:r>
                    </a:p>
                  </a:txBody>
                  <a:tcPr marL="7620" marR="7620" marT="7620" marB="0" anchor="ctr"/>
                </a:tc>
                <a:extLst>
                  <a:ext uri="{0D108BD9-81ED-4DB2-BD59-A6C34878D82A}">
                    <a16:rowId xmlns:a16="http://schemas.microsoft.com/office/drawing/2014/main" val="10002"/>
                  </a:ext>
                </a:extLst>
              </a:tr>
              <a:tr h="460851">
                <a:tc>
                  <a:txBody>
                    <a:bodyPr/>
                    <a:lstStyle/>
                    <a:p>
                      <a:pPr algn="ctr" fontAlgn="b"/>
                      <a:r>
                        <a:rPr lang="da-DK" sz="1400" b="1" i="0" u="none" strike="noStrike">
                          <a:solidFill>
                            <a:srgbClr val="000000"/>
                          </a:solidFill>
                          <a:effectLst/>
                          <a:latin typeface="+mn-lt"/>
                        </a:rPr>
                        <a:t>Vårbyg</a:t>
                      </a:r>
                    </a:p>
                  </a:txBody>
                  <a:tcPr marL="7620" marR="7620" marT="7620" marB="0" anchor="ctr"/>
                </a:tc>
                <a:tc>
                  <a:txBody>
                    <a:bodyPr/>
                    <a:lstStyle/>
                    <a:p>
                      <a:pPr algn="ctr" fontAlgn="b"/>
                      <a:r>
                        <a:rPr lang="da-DK" sz="1400" b="1" i="0" u="none" strike="noStrike" dirty="0">
                          <a:solidFill>
                            <a:srgbClr val="000000"/>
                          </a:solidFill>
                          <a:effectLst/>
                          <a:latin typeface="+mn-lt"/>
                        </a:rPr>
                        <a:t>121 </a:t>
                      </a:r>
                    </a:p>
                  </a:txBody>
                  <a:tcPr marL="7620" marR="7620" marT="7620" marB="0" anchor="ctr"/>
                </a:tc>
                <a:tc>
                  <a:txBody>
                    <a:bodyPr/>
                    <a:lstStyle/>
                    <a:p>
                      <a:pPr algn="ctr" fontAlgn="b"/>
                      <a:r>
                        <a:rPr lang="da-DK" sz="1400" b="1" i="0" u="none" strike="noStrike" dirty="0">
                          <a:solidFill>
                            <a:srgbClr val="000000"/>
                          </a:solidFill>
                          <a:effectLst/>
                          <a:latin typeface="+mn-lt"/>
                        </a:rPr>
                        <a:t>113 </a:t>
                      </a:r>
                    </a:p>
                  </a:txBody>
                  <a:tcPr marL="7620" marR="7620" marT="7620" marB="0" anchor="ctr"/>
                </a:tc>
                <a:tc>
                  <a:txBody>
                    <a:bodyPr/>
                    <a:lstStyle/>
                    <a:p>
                      <a:pPr algn="ctr" fontAlgn="b"/>
                      <a:r>
                        <a:rPr lang="da-DK" sz="1400" b="1" i="0" u="none" strike="noStrike" dirty="0">
                          <a:solidFill>
                            <a:srgbClr val="000000"/>
                          </a:solidFill>
                          <a:effectLst/>
                          <a:latin typeface="+mn-lt"/>
                        </a:rPr>
                        <a:t>124 </a:t>
                      </a:r>
                    </a:p>
                  </a:txBody>
                  <a:tcPr marL="7620" marR="7620" marT="7620" marB="0" anchor="ctr"/>
                </a:tc>
                <a:tc>
                  <a:txBody>
                    <a:bodyPr/>
                    <a:lstStyle/>
                    <a:p>
                      <a:pPr algn="ctr" fontAlgn="b"/>
                      <a:r>
                        <a:rPr lang="da-DK" sz="1400" b="1" i="0" u="none" strike="noStrike" dirty="0">
                          <a:solidFill>
                            <a:srgbClr val="000000"/>
                          </a:solidFill>
                          <a:effectLst/>
                          <a:latin typeface="+mn-lt"/>
                        </a:rPr>
                        <a:t>126 </a:t>
                      </a:r>
                    </a:p>
                  </a:txBody>
                  <a:tcPr marL="7620" marR="7620" marT="7620" marB="0" anchor="ctr"/>
                </a:tc>
                <a:tc>
                  <a:txBody>
                    <a:bodyPr/>
                    <a:lstStyle/>
                    <a:p>
                      <a:pPr algn="ctr" fontAlgn="b"/>
                      <a:r>
                        <a:rPr lang="da-DK" sz="1400" b="1" i="0" u="none" strike="noStrike" dirty="0">
                          <a:solidFill>
                            <a:srgbClr val="000000"/>
                          </a:solidFill>
                          <a:effectLst/>
                          <a:latin typeface="+mn-lt"/>
                        </a:rPr>
                        <a:t>131 </a:t>
                      </a:r>
                    </a:p>
                  </a:txBody>
                  <a:tcPr marL="7620" marR="7620" marT="7620" marB="0" anchor="ctr"/>
                </a:tc>
                <a:tc>
                  <a:txBody>
                    <a:bodyPr/>
                    <a:lstStyle/>
                    <a:p>
                      <a:pPr algn="ctr" fontAlgn="b"/>
                      <a:r>
                        <a:rPr lang="da-DK" sz="1400" b="1" i="0" u="none" strike="noStrike" dirty="0">
                          <a:solidFill>
                            <a:srgbClr val="000000"/>
                          </a:solidFill>
                          <a:effectLst/>
                          <a:latin typeface="+mn-lt"/>
                        </a:rPr>
                        <a:t>127 </a:t>
                      </a:r>
                    </a:p>
                  </a:txBody>
                  <a:tcPr marL="7620" marR="7620" marT="7620" marB="0" anchor="ctr"/>
                </a:tc>
                <a:extLst>
                  <a:ext uri="{0D108BD9-81ED-4DB2-BD59-A6C34878D82A}">
                    <a16:rowId xmlns:a16="http://schemas.microsoft.com/office/drawing/2014/main" val="10003"/>
                  </a:ext>
                </a:extLst>
              </a:tr>
              <a:tr h="460851">
                <a:tc>
                  <a:txBody>
                    <a:bodyPr/>
                    <a:lstStyle/>
                    <a:p>
                      <a:pPr algn="ctr" fontAlgn="b"/>
                      <a:r>
                        <a:rPr lang="da-DK" sz="1400" b="1" i="0" u="none" strike="noStrike" dirty="0">
                          <a:solidFill>
                            <a:srgbClr val="000000"/>
                          </a:solidFill>
                          <a:effectLst/>
                          <a:latin typeface="+mn-lt"/>
                        </a:rPr>
                        <a:t>Heraf til salg</a:t>
                      </a:r>
                    </a:p>
                  </a:txBody>
                  <a:tcPr marL="7620" marR="7620" marT="7620" marB="0" anchor="ctr"/>
                </a:tc>
                <a:tc>
                  <a:txBody>
                    <a:bodyPr/>
                    <a:lstStyle/>
                    <a:p>
                      <a:pPr algn="ctr" fontAlgn="b"/>
                      <a:r>
                        <a:rPr lang="da-DK" sz="1400" b="1" i="0" u="none" strike="noStrike" dirty="0">
                          <a:solidFill>
                            <a:srgbClr val="000000"/>
                          </a:solidFill>
                          <a:effectLst/>
                          <a:latin typeface="+mn-lt"/>
                        </a:rPr>
                        <a:t>47 </a:t>
                      </a:r>
                    </a:p>
                  </a:txBody>
                  <a:tcPr marL="7620" marR="7620" marT="7620" marB="0" anchor="ctr"/>
                </a:tc>
                <a:tc>
                  <a:txBody>
                    <a:bodyPr/>
                    <a:lstStyle/>
                    <a:p>
                      <a:pPr algn="ctr" fontAlgn="b"/>
                      <a:r>
                        <a:rPr lang="da-DK" sz="1400" b="1" i="0" u="none" strike="noStrike" dirty="0">
                          <a:solidFill>
                            <a:srgbClr val="000000"/>
                          </a:solidFill>
                          <a:effectLst/>
                          <a:latin typeface="+mn-lt"/>
                        </a:rPr>
                        <a:t>52 </a:t>
                      </a:r>
                    </a:p>
                  </a:txBody>
                  <a:tcPr marL="7620" marR="7620" marT="7620" marB="0" anchor="ctr"/>
                </a:tc>
                <a:tc>
                  <a:txBody>
                    <a:bodyPr/>
                    <a:lstStyle/>
                    <a:p>
                      <a:pPr algn="ctr" fontAlgn="b"/>
                      <a:r>
                        <a:rPr lang="da-DK" sz="1400" b="1" i="0" u="none" strike="noStrike" dirty="0">
                          <a:solidFill>
                            <a:srgbClr val="000000"/>
                          </a:solidFill>
                          <a:effectLst/>
                          <a:latin typeface="+mn-lt"/>
                        </a:rPr>
                        <a:t>56 </a:t>
                      </a:r>
                    </a:p>
                  </a:txBody>
                  <a:tcPr marL="7620" marR="7620" marT="7620" marB="0" anchor="ctr"/>
                </a:tc>
                <a:tc>
                  <a:txBody>
                    <a:bodyPr/>
                    <a:lstStyle/>
                    <a:p>
                      <a:pPr algn="ctr" fontAlgn="b"/>
                      <a:r>
                        <a:rPr lang="da-DK" sz="1400" b="1" i="0" u="none" strike="noStrike" dirty="0">
                          <a:solidFill>
                            <a:srgbClr val="000000"/>
                          </a:solidFill>
                          <a:effectLst/>
                          <a:latin typeface="+mn-lt"/>
                        </a:rPr>
                        <a:t>62 </a:t>
                      </a:r>
                    </a:p>
                  </a:txBody>
                  <a:tcPr marL="7620" marR="7620" marT="7620" marB="0" anchor="ctr"/>
                </a:tc>
                <a:tc>
                  <a:txBody>
                    <a:bodyPr/>
                    <a:lstStyle/>
                    <a:p>
                      <a:pPr algn="ctr" fontAlgn="b"/>
                      <a:r>
                        <a:rPr lang="da-DK" sz="1400" b="1" i="0" u="none" strike="noStrike" dirty="0">
                          <a:solidFill>
                            <a:srgbClr val="000000"/>
                          </a:solidFill>
                          <a:effectLst/>
                          <a:latin typeface="+mn-lt"/>
                        </a:rPr>
                        <a:t>53 </a:t>
                      </a:r>
                    </a:p>
                  </a:txBody>
                  <a:tcPr marL="7620" marR="7620" marT="7620" marB="0" anchor="ctr"/>
                </a:tc>
                <a:tc>
                  <a:txBody>
                    <a:bodyPr/>
                    <a:lstStyle/>
                    <a:p>
                      <a:pPr algn="ctr" fontAlgn="b"/>
                      <a:r>
                        <a:rPr lang="da-DK" sz="1400" b="1" i="0" u="none" strike="noStrike" dirty="0">
                          <a:solidFill>
                            <a:srgbClr val="000000"/>
                          </a:solidFill>
                          <a:effectLst/>
                          <a:latin typeface="+mn-lt"/>
                        </a:rPr>
                        <a:t>52 </a:t>
                      </a:r>
                    </a:p>
                  </a:txBody>
                  <a:tcPr marL="7620" marR="7620" marT="7620" marB="0" anchor="ctr"/>
                </a:tc>
                <a:extLst>
                  <a:ext uri="{0D108BD9-81ED-4DB2-BD59-A6C34878D82A}">
                    <a16:rowId xmlns:a16="http://schemas.microsoft.com/office/drawing/2014/main" val="10004"/>
                  </a:ext>
                </a:extLst>
              </a:tr>
            </a:tbl>
          </a:graphicData>
        </a:graphic>
      </p:graphicFrame>
      <p:sp>
        <p:nvSpPr>
          <p:cNvPr id="5" name="Titel 4"/>
          <p:cNvSpPr>
            <a:spLocks noGrp="1"/>
          </p:cNvSpPr>
          <p:nvPr>
            <p:ph type="title"/>
          </p:nvPr>
        </p:nvSpPr>
        <p:spPr>
          <a:xfrm>
            <a:off x="395536" y="-20538"/>
            <a:ext cx="8496944" cy="857250"/>
          </a:xfrm>
        </p:spPr>
        <p:txBody>
          <a:bodyPr/>
          <a:lstStyle/>
          <a:p>
            <a:r>
              <a:rPr lang="da-DK" dirty="0"/>
              <a:t>Markplan 2/3 græs</a:t>
            </a:r>
          </a:p>
        </p:txBody>
      </p:sp>
      <p:sp>
        <p:nvSpPr>
          <p:cNvPr id="8" name="Afrundet rektangel 7"/>
          <p:cNvSpPr/>
          <p:nvPr/>
        </p:nvSpPr>
        <p:spPr>
          <a:xfrm>
            <a:off x="395536" y="1275606"/>
            <a:ext cx="8512528" cy="43204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Afrundet rektangel 9"/>
          <p:cNvSpPr/>
          <p:nvPr/>
        </p:nvSpPr>
        <p:spPr>
          <a:xfrm>
            <a:off x="395536" y="1707654"/>
            <a:ext cx="8512528" cy="43204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Afrundet rektangel 10"/>
          <p:cNvSpPr/>
          <p:nvPr/>
        </p:nvSpPr>
        <p:spPr>
          <a:xfrm>
            <a:off x="395536" y="2643758"/>
            <a:ext cx="8512528" cy="43204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814151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Pladsholder til indhold 6"/>
          <p:cNvGraphicFramePr>
            <a:graphicFrameLocks noGrp="1"/>
          </p:cNvGraphicFramePr>
          <p:nvPr>
            <p:ph sz="quarter" idx="12"/>
            <p:extLst>
              <p:ext uri="{D42A27DB-BD31-4B8C-83A1-F6EECF244321}">
                <p14:modId xmlns:p14="http://schemas.microsoft.com/office/powerpoint/2010/main" val="1789200113"/>
              </p:ext>
            </p:extLst>
          </p:nvPr>
        </p:nvGraphicFramePr>
        <p:xfrm>
          <a:off x="395288" y="771550"/>
          <a:ext cx="8497888" cy="2304255"/>
        </p:xfrm>
        <a:graphic>
          <a:graphicData uri="http://schemas.openxmlformats.org/drawingml/2006/table">
            <a:tbl>
              <a:tblPr firstRow="1" bandRow="1">
                <a:tableStyleId>{5C22544A-7EE6-4342-B048-85BDC9FD1C3A}</a:tableStyleId>
              </a:tblPr>
              <a:tblGrid>
                <a:gridCol w="259253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224832">
                  <a:extLst>
                    <a:ext uri="{9D8B030D-6E8A-4147-A177-3AD203B41FA5}">
                      <a16:colId xmlns:a16="http://schemas.microsoft.com/office/drawing/2014/main" val="20006"/>
                    </a:ext>
                  </a:extLst>
                </a:gridCol>
              </a:tblGrid>
              <a:tr h="460851">
                <a:tc>
                  <a:txBody>
                    <a:bodyPr/>
                    <a:lstStyle/>
                    <a:p>
                      <a:pPr algn="l" fontAlgn="b"/>
                      <a:r>
                        <a:rPr lang="da-DK" sz="1400" b="1" u="none" strike="noStrike" dirty="0">
                          <a:solidFill>
                            <a:schemeClr val="bg1"/>
                          </a:solidFill>
                          <a:effectLst/>
                        </a:rPr>
                        <a:t>Areal, ha</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35 /4</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35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45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47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err="1">
                          <a:solidFill>
                            <a:schemeClr val="bg1"/>
                          </a:solidFill>
                          <a:effectLst/>
                        </a:rPr>
                        <a:t>Bl</a:t>
                      </a:r>
                      <a:r>
                        <a:rPr lang="da-DK" sz="1400" b="1" u="none" strike="noStrike" dirty="0">
                          <a:solidFill>
                            <a:schemeClr val="bg1"/>
                          </a:solidFill>
                          <a:effectLst/>
                        </a:rPr>
                        <a:t> 49 /5</a:t>
                      </a:r>
                      <a:endParaRPr lang="da-DK" sz="1400" b="1" i="0" u="none" strike="noStrike" dirty="0">
                        <a:solidFill>
                          <a:schemeClr val="bg1"/>
                        </a:solidFill>
                        <a:effectLst/>
                        <a:latin typeface="Calibri"/>
                      </a:endParaRPr>
                    </a:p>
                  </a:txBody>
                  <a:tcPr marL="7620" marR="7620" marT="7620" marB="0" anchor="ctr"/>
                </a:tc>
                <a:tc>
                  <a:txBody>
                    <a:bodyPr/>
                    <a:lstStyle/>
                    <a:p>
                      <a:pPr algn="ctr" fontAlgn="b"/>
                      <a:r>
                        <a:rPr lang="da-DK" sz="1400" b="1" u="none" strike="noStrike" dirty="0">
                          <a:solidFill>
                            <a:schemeClr val="bg1"/>
                          </a:solidFill>
                          <a:effectLst/>
                        </a:rPr>
                        <a:t>Rent græs /5</a:t>
                      </a:r>
                      <a:endParaRPr lang="da-DK" sz="1400" b="1" i="0" u="none" strike="noStrike" dirty="0">
                        <a:solidFill>
                          <a:schemeClr val="bg1"/>
                        </a:solidFill>
                        <a:effectLst/>
                        <a:latin typeface="Calibri"/>
                      </a:endParaRPr>
                    </a:p>
                  </a:txBody>
                  <a:tcPr marL="7620" marR="7620" marT="7620" marB="0" anchor="ctr"/>
                </a:tc>
                <a:extLst>
                  <a:ext uri="{0D108BD9-81ED-4DB2-BD59-A6C34878D82A}">
                    <a16:rowId xmlns:a16="http://schemas.microsoft.com/office/drawing/2014/main" val="10000"/>
                  </a:ext>
                </a:extLst>
              </a:tr>
              <a:tr h="460851">
                <a:tc>
                  <a:txBody>
                    <a:bodyPr/>
                    <a:lstStyle/>
                    <a:p>
                      <a:pPr algn="ctr" fontAlgn="b"/>
                      <a:r>
                        <a:rPr lang="da-DK" sz="1400" b="1" i="0" u="none" strike="noStrike" dirty="0">
                          <a:solidFill>
                            <a:srgbClr val="000000"/>
                          </a:solidFill>
                          <a:effectLst/>
                          <a:latin typeface="+mn-lt"/>
                        </a:rPr>
                        <a:t>Græs</a:t>
                      </a:r>
                    </a:p>
                  </a:txBody>
                  <a:tcPr marL="7620" marR="7620" marT="7620" marB="0" anchor="ctr"/>
                </a:tc>
                <a:tc>
                  <a:txBody>
                    <a:bodyPr/>
                    <a:lstStyle/>
                    <a:p>
                      <a:pPr algn="ctr" fontAlgn="b"/>
                      <a:r>
                        <a:rPr lang="da-DK" sz="1400" b="1" i="0" u="none" strike="noStrike" dirty="0">
                          <a:solidFill>
                            <a:srgbClr val="000000"/>
                          </a:solidFill>
                          <a:effectLst/>
                          <a:latin typeface="+mn-lt"/>
                        </a:rPr>
                        <a:t>90 </a:t>
                      </a:r>
                    </a:p>
                  </a:txBody>
                  <a:tcPr marL="7620" marR="7620" marT="7620" marB="0" anchor="ctr"/>
                </a:tc>
                <a:tc>
                  <a:txBody>
                    <a:bodyPr/>
                    <a:lstStyle/>
                    <a:p>
                      <a:pPr algn="ctr" fontAlgn="b"/>
                      <a:r>
                        <a:rPr lang="da-DK" sz="1400" b="1" i="0" u="none" strike="noStrike" dirty="0">
                          <a:solidFill>
                            <a:srgbClr val="000000"/>
                          </a:solidFill>
                          <a:effectLst/>
                          <a:latin typeface="+mn-lt"/>
                        </a:rPr>
                        <a:t>111 </a:t>
                      </a:r>
                    </a:p>
                  </a:txBody>
                  <a:tcPr marL="7620" marR="7620" marT="7620" marB="0" anchor="ctr"/>
                </a:tc>
                <a:tc>
                  <a:txBody>
                    <a:bodyPr/>
                    <a:lstStyle/>
                    <a:p>
                      <a:pPr algn="ctr" fontAlgn="b"/>
                      <a:r>
                        <a:rPr lang="da-DK" sz="1400" b="1" i="0" u="none" strike="noStrike" dirty="0">
                          <a:solidFill>
                            <a:srgbClr val="000000"/>
                          </a:solidFill>
                          <a:effectLst/>
                          <a:latin typeface="+mn-lt"/>
                        </a:rPr>
                        <a:t>93 </a:t>
                      </a:r>
                    </a:p>
                  </a:txBody>
                  <a:tcPr marL="7620" marR="7620" marT="7620" marB="0" anchor="ctr"/>
                </a:tc>
                <a:tc>
                  <a:txBody>
                    <a:bodyPr/>
                    <a:lstStyle/>
                    <a:p>
                      <a:pPr algn="ctr" fontAlgn="b"/>
                      <a:r>
                        <a:rPr lang="da-DK" sz="1400" b="1" i="0" u="none" strike="noStrike" dirty="0">
                          <a:solidFill>
                            <a:srgbClr val="000000"/>
                          </a:solidFill>
                          <a:effectLst/>
                          <a:latin typeface="+mn-lt"/>
                        </a:rPr>
                        <a:t>90 </a:t>
                      </a:r>
                    </a:p>
                  </a:txBody>
                  <a:tcPr marL="7620" marR="7620" marT="7620" marB="0" anchor="ctr"/>
                </a:tc>
                <a:tc>
                  <a:txBody>
                    <a:bodyPr/>
                    <a:lstStyle/>
                    <a:p>
                      <a:pPr algn="ctr" fontAlgn="b"/>
                      <a:r>
                        <a:rPr lang="da-DK" sz="1400" b="1" i="0" u="none" strike="noStrike" dirty="0">
                          <a:solidFill>
                            <a:srgbClr val="000000"/>
                          </a:solidFill>
                          <a:effectLst/>
                          <a:latin typeface="+mn-lt"/>
                        </a:rPr>
                        <a:t>83 </a:t>
                      </a:r>
                    </a:p>
                  </a:txBody>
                  <a:tcPr marL="7620" marR="7620" marT="7620" marB="0" anchor="ctr"/>
                </a:tc>
                <a:tc>
                  <a:txBody>
                    <a:bodyPr/>
                    <a:lstStyle/>
                    <a:p>
                      <a:pPr algn="ctr" fontAlgn="b"/>
                      <a:r>
                        <a:rPr lang="da-DK" sz="1400" b="1" i="0" u="none" strike="noStrike" dirty="0">
                          <a:solidFill>
                            <a:srgbClr val="000000"/>
                          </a:solidFill>
                          <a:effectLst/>
                          <a:latin typeface="+mn-lt"/>
                        </a:rPr>
                        <a:t>89 </a:t>
                      </a:r>
                    </a:p>
                  </a:txBody>
                  <a:tcPr marL="7620" marR="7620" marT="7620" marB="0" anchor="ctr"/>
                </a:tc>
                <a:extLst>
                  <a:ext uri="{0D108BD9-81ED-4DB2-BD59-A6C34878D82A}">
                    <a16:rowId xmlns:a16="http://schemas.microsoft.com/office/drawing/2014/main" val="10001"/>
                  </a:ext>
                </a:extLst>
              </a:tr>
              <a:tr h="460851">
                <a:tc>
                  <a:txBody>
                    <a:bodyPr/>
                    <a:lstStyle/>
                    <a:p>
                      <a:pPr algn="ctr" fontAlgn="b"/>
                      <a:r>
                        <a:rPr lang="da-DK" sz="1400" b="1" i="0" u="none" strike="noStrike">
                          <a:solidFill>
                            <a:srgbClr val="000000"/>
                          </a:solidFill>
                          <a:effectLst/>
                          <a:latin typeface="+mn-lt"/>
                        </a:rPr>
                        <a:t>Majs</a:t>
                      </a:r>
                    </a:p>
                  </a:txBody>
                  <a:tcPr marL="7620" marR="7620" marT="7620" marB="0" anchor="ctr"/>
                </a:tc>
                <a:tc>
                  <a:txBody>
                    <a:bodyPr/>
                    <a:lstStyle/>
                    <a:p>
                      <a:pPr algn="ctr" fontAlgn="b"/>
                      <a:r>
                        <a:rPr lang="da-DK" sz="1400" b="1" i="0" u="none" strike="noStrike" dirty="0">
                          <a:solidFill>
                            <a:srgbClr val="000000"/>
                          </a:solidFill>
                          <a:effectLst/>
                          <a:latin typeface="+mn-lt"/>
                        </a:rPr>
                        <a:t>5 </a:t>
                      </a:r>
                    </a:p>
                  </a:txBody>
                  <a:tcPr marL="7620" marR="7620" marT="7620" marB="0" anchor="ctr"/>
                </a:tc>
                <a:tc>
                  <a:txBody>
                    <a:bodyPr/>
                    <a:lstStyle/>
                    <a:p>
                      <a:pPr algn="ctr" fontAlgn="b"/>
                      <a:r>
                        <a:rPr lang="da-DK" sz="1400" b="1" i="0" u="none" strike="noStrike" dirty="0">
                          <a:solidFill>
                            <a:srgbClr val="000000"/>
                          </a:solidFill>
                          <a:effectLst/>
                          <a:latin typeface="+mn-lt"/>
                        </a:rPr>
                        <a:t>5 </a:t>
                      </a:r>
                    </a:p>
                  </a:txBody>
                  <a:tcPr marL="7620" marR="7620" marT="7620" marB="0" anchor="ctr"/>
                </a:tc>
                <a:tc>
                  <a:txBody>
                    <a:bodyPr/>
                    <a:lstStyle/>
                    <a:p>
                      <a:pPr algn="ctr" fontAlgn="b"/>
                      <a:r>
                        <a:rPr lang="da-DK" sz="1400" b="1" i="0" u="none" strike="noStrike" dirty="0">
                          <a:solidFill>
                            <a:srgbClr val="000000"/>
                          </a:solidFill>
                          <a:effectLst/>
                          <a:latin typeface="+mn-lt"/>
                        </a:rPr>
                        <a:t>5 </a:t>
                      </a:r>
                    </a:p>
                  </a:txBody>
                  <a:tcPr marL="7620" marR="7620" marT="7620" marB="0" anchor="ctr"/>
                </a:tc>
                <a:tc>
                  <a:txBody>
                    <a:bodyPr/>
                    <a:lstStyle/>
                    <a:p>
                      <a:pPr algn="ctr" fontAlgn="b"/>
                      <a:r>
                        <a:rPr lang="da-DK" sz="1400" b="1" i="0" u="none" strike="noStrike" dirty="0">
                          <a:solidFill>
                            <a:srgbClr val="000000"/>
                          </a:solidFill>
                          <a:effectLst/>
                          <a:latin typeface="+mn-lt"/>
                        </a:rPr>
                        <a:t>5 </a:t>
                      </a:r>
                    </a:p>
                  </a:txBody>
                  <a:tcPr marL="7620" marR="7620" marT="7620" marB="0" anchor="ctr"/>
                </a:tc>
                <a:tc>
                  <a:txBody>
                    <a:bodyPr/>
                    <a:lstStyle/>
                    <a:p>
                      <a:pPr algn="ctr" fontAlgn="b"/>
                      <a:r>
                        <a:rPr lang="da-DK" sz="1400" b="1" i="0" u="none" strike="noStrike" dirty="0">
                          <a:solidFill>
                            <a:srgbClr val="000000"/>
                          </a:solidFill>
                          <a:effectLst/>
                          <a:latin typeface="+mn-lt"/>
                        </a:rPr>
                        <a:t>5 </a:t>
                      </a:r>
                    </a:p>
                  </a:txBody>
                  <a:tcPr marL="7620" marR="7620" marT="7620" marB="0" anchor="ctr"/>
                </a:tc>
                <a:tc>
                  <a:txBody>
                    <a:bodyPr/>
                    <a:lstStyle/>
                    <a:p>
                      <a:pPr algn="ctr" fontAlgn="b"/>
                      <a:r>
                        <a:rPr lang="da-DK" sz="1400" b="1" i="0" u="none" strike="noStrike" dirty="0">
                          <a:solidFill>
                            <a:srgbClr val="000000"/>
                          </a:solidFill>
                          <a:effectLst/>
                          <a:latin typeface="+mn-lt"/>
                        </a:rPr>
                        <a:t>5 </a:t>
                      </a:r>
                    </a:p>
                  </a:txBody>
                  <a:tcPr marL="7620" marR="7620" marT="7620" marB="0" anchor="ctr"/>
                </a:tc>
                <a:extLst>
                  <a:ext uri="{0D108BD9-81ED-4DB2-BD59-A6C34878D82A}">
                    <a16:rowId xmlns:a16="http://schemas.microsoft.com/office/drawing/2014/main" val="10002"/>
                  </a:ext>
                </a:extLst>
              </a:tr>
              <a:tr h="460851">
                <a:tc>
                  <a:txBody>
                    <a:bodyPr/>
                    <a:lstStyle/>
                    <a:p>
                      <a:pPr algn="ctr" fontAlgn="b"/>
                      <a:r>
                        <a:rPr lang="da-DK" sz="1400" b="1" i="0" u="none" strike="noStrike">
                          <a:solidFill>
                            <a:srgbClr val="000000"/>
                          </a:solidFill>
                          <a:effectLst/>
                          <a:latin typeface="+mn-lt"/>
                        </a:rPr>
                        <a:t>Vårbyg</a:t>
                      </a:r>
                    </a:p>
                  </a:txBody>
                  <a:tcPr marL="7620" marR="7620" marT="7620" marB="0" anchor="ctr"/>
                </a:tc>
                <a:tc>
                  <a:txBody>
                    <a:bodyPr/>
                    <a:lstStyle/>
                    <a:p>
                      <a:pPr algn="ctr" fontAlgn="b"/>
                      <a:r>
                        <a:rPr lang="da-DK" sz="1400" b="1" i="0" u="none" strike="noStrike" dirty="0">
                          <a:solidFill>
                            <a:srgbClr val="000000"/>
                          </a:solidFill>
                          <a:effectLst/>
                          <a:latin typeface="+mn-lt"/>
                        </a:rPr>
                        <a:t>125 </a:t>
                      </a:r>
                    </a:p>
                  </a:txBody>
                  <a:tcPr marL="7620" marR="7620" marT="7620" marB="0" anchor="ctr"/>
                </a:tc>
                <a:tc>
                  <a:txBody>
                    <a:bodyPr/>
                    <a:lstStyle/>
                    <a:p>
                      <a:pPr algn="ctr" fontAlgn="b"/>
                      <a:r>
                        <a:rPr lang="da-DK" sz="1400" b="1" i="0" u="none" strike="noStrike" dirty="0">
                          <a:solidFill>
                            <a:srgbClr val="000000"/>
                          </a:solidFill>
                          <a:effectLst/>
                          <a:latin typeface="+mn-lt"/>
                        </a:rPr>
                        <a:t>104 </a:t>
                      </a:r>
                    </a:p>
                  </a:txBody>
                  <a:tcPr marL="7620" marR="7620" marT="7620" marB="0" anchor="ctr"/>
                </a:tc>
                <a:tc>
                  <a:txBody>
                    <a:bodyPr/>
                    <a:lstStyle/>
                    <a:p>
                      <a:pPr algn="ctr" fontAlgn="b"/>
                      <a:r>
                        <a:rPr lang="da-DK" sz="1400" b="1" i="0" u="none" strike="noStrike" dirty="0">
                          <a:solidFill>
                            <a:srgbClr val="000000"/>
                          </a:solidFill>
                          <a:effectLst/>
                          <a:latin typeface="+mn-lt"/>
                        </a:rPr>
                        <a:t>122 </a:t>
                      </a:r>
                    </a:p>
                  </a:txBody>
                  <a:tcPr marL="7620" marR="7620" marT="7620" marB="0" anchor="ctr"/>
                </a:tc>
                <a:tc>
                  <a:txBody>
                    <a:bodyPr/>
                    <a:lstStyle/>
                    <a:p>
                      <a:pPr algn="ctr" fontAlgn="b"/>
                      <a:r>
                        <a:rPr lang="da-DK" sz="1400" b="1" i="0" u="none" strike="noStrike" dirty="0">
                          <a:solidFill>
                            <a:srgbClr val="000000"/>
                          </a:solidFill>
                          <a:effectLst/>
                          <a:latin typeface="+mn-lt"/>
                        </a:rPr>
                        <a:t>125 </a:t>
                      </a:r>
                    </a:p>
                  </a:txBody>
                  <a:tcPr marL="7620" marR="7620" marT="7620" marB="0" anchor="ctr"/>
                </a:tc>
                <a:tc>
                  <a:txBody>
                    <a:bodyPr/>
                    <a:lstStyle/>
                    <a:p>
                      <a:pPr algn="ctr" fontAlgn="b"/>
                      <a:r>
                        <a:rPr lang="da-DK" sz="1400" b="1" i="0" u="none" strike="noStrike" dirty="0">
                          <a:solidFill>
                            <a:srgbClr val="000000"/>
                          </a:solidFill>
                          <a:effectLst/>
                          <a:latin typeface="+mn-lt"/>
                        </a:rPr>
                        <a:t>132 </a:t>
                      </a:r>
                    </a:p>
                  </a:txBody>
                  <a:tcPr marL="7620" marR="7620" marT="7620" marB="0" anchor="ctr"/>
                </a:tc>
                <a:tc>
                  <a:txBody>
                    <a:bodyPr/>
                    <a:lstStyle/>
                    <a:p>
                      <a:pPr algn="ctr" fontAlgn="b"/>
                      <a:r>
                        <a:rPr lang="da-DK" sz="1400" b="1" i="0" u="none" strike="noStrike" dirty="0">
                          <a:solidFill>
                            <a:srgbClr val="000000"/>
                          </a:solidFill>
                          <a:effectLst/>
                          <a:latin typeface="+mn-lt"/>
                        </a:rPr>
                        <a:t>126 </a:t>
                      </a:r>
                    </a:p>
                  </a:txBody>
                  <a:tcPr marL="7620" marR="7620" marT="7620" marB="0" anchor="ctr"/>
                </a:tc>
                <a:extLst>
                  <a:ext uri="{0D108BD9-81ED-4DB2-BD59-A6C34878D82A}">
                    <a16:rowId xmlns:a16="http://schemas.microsoft.com/office/drawing/2014/main" val="10003"/>
                  </a:ext>
                </a:extLst>
              </a:tr>
              <a:tr h="460851">
                <a:tc>
                  <a:txBody>
                    <a:bodyPr/>
                    <a:lstStyle/>
                    <a:p>
                      <a:pPr algn="ctr" fontAlgn="b"/>
                      <a:r>
                        <a:rPr lang="da-DK" sz="1400" b="1" i="0" u="none" strike="noStrike" dirty="0">
                          <a:solidFill>
                            <a:srgbClr val="000000"/>
                          </a:solidFill>
                          <a:effectLst/>
                          <a:latin typeface="+mn-lt"/>
                        </a:rPr>
                        <a:t>Heraf til salg</a:t>
                      </a:r>
                    </a:p>
                  </a:txBody>
                  <a:tcPr marL="7620" marR="7620" marT="7620" marB="0" anchor="ctr"/>
                </a:tc>
                <a:tc>
                  <a:txBody>
                    <a:bodyPr/>
                    <a:lstStyle/>
                    <a:p>
                      <a:pPr algn="ctr" fontAlgn="b"/>
                      <a:r>
                        <a:rPr lang="da-DK" sz="1400" b="1" i="0" u="none" strike="noStrike" dirty="0">
                          <a:solidFill>
                            <a:srgbClr val="000000"/>
                          </a:solidFill>
                          <a:effectLst/>
                          <a:latin typeface="+mn-lt"/>
                        </a:rPr>
                        <a:t>36 </a:t>
                      </a:r>
                    </a:p>
                  </a:txBody>
                  <a:tcPr marL="7620" marR="7620" marT="7620" marB="0" anchor="ctr"/>
                </a:tc>
                <a:tc>
                  <a:txBody>
                    <a:bodyPr/>
                    <a:lstStyle/>
                    <a:p>
                      <a:pPr algn="ctr" fontAlgn="b"/>
                      <a:r>
                        <a:rPr lang="da-DK" sz="1400" b="1" i="0" u="none" strike="noStrike" dirty="0">
                          <a:solidFill>
                            <a:srgbClr val="000000"/>
                          </a:solidFill>
                          <a:effectLst/>
                          <a:latin typeface="+mn-lt"/>
                        </a:rPr>
                        <a:t>37 </a:t>
                      </a:r>
                    </a:p>
                  </a:txBody>
                  <a:tcPr marL="7620" marR="7620" marT="7620" marB="0" anchor="ctr"/>
                </a:tc>
                <a:tc>
                  <a:txBody>
                    <a:bodyPr/>
                    <a:lstStyle/>
                    <a:p>
                      <a:pPr algn="ctr" fontAlgn="b"/>
                      <a:r>
                        <a:rPr lang="da-DK" sz="1400" b="1" i="0" u="none" strike="noStrike" dirty="0">
                          <a:solidFill>
                            <a:srgbClr val="000000"/>
                          </a:solidFill>
                          <a:effectLst/>
                          <a:latin typeface="+mn-lt"/>
                        </a:rPr>
                        <a:t>45 </a:t>
                      </a:r>
                    </a:p>
                  </a:txBody>
                  <a:tcPr marL="7620" marR="7620" marT="7620" marB="0" anchor="ctr"/>
                </a:tc>
                <a:tc>
                  <a:txBody>
                    <a:bodyPr/>
                    <a:lstStyle/>
                    <a:p>
                      <a:pPr algn="ctr" fontAlgn="b"/>
                      <a:r>
                        <a:rPr lang="da-DK" sz="1400" b="1" i="0" u="none" strike="noStrike" dirty="0">
                          <a:solidFill>
                            <a:srgbClr val="000000"/>
                          </a:solidFill>
                          <a:effectLst/>
                          <a:latin typeface="+mn-lt"/>
                        </a:rPr>
                        <a:t>52 </a:t>
                      </a:r>
                    </a:p>
                  </a:txBody>
                  <a:tcPr marL="7620" marR="7620" marT="7620" marB="0" anchor="ctr"/>
                </a:tc>
                <a:tc>
                  <a:txBody>
                    <a:bodyPr/>
                    <a:lstStyle/>
                    <a:p>
                      <a:pPr algn="ctr" fontAlgn="b"/>
                      <a:r>
                        <a:rPr lang="da-DK" sz="1400" b="1" i="0" u="none" strike="noStrike" dirty="0">
                          <a:solidFill>
                            <a:srgbClr val="000000"/>
                          </a:solidFill>
                          <a:effectLst/>
                          <a:latin typeface="+mn-lt"/>
                        </a:rPr>
                        <a:t>44 </a:t>
                      </a:r>
                    </a:p>
                  </a:txBody>
                  <a:tcPr marL="7620" marR="7620" marT="7620" marB="0" anchor="ctr"/>
                </a:tc>
                <a:tc>
                  <a:txBody>
                    <a:bodyPr/>
                    <a:lstStyle/>
                    <a:p>
                      <a:pPr algn="ctr" fontAlgn="b"/>
                      <a:r>
                        <a:rPr lang="da-DK" sz="1400" b="1" i="0" u="none" strike="noStrike" dirty="0">
                          <a:solidFill>
                            <a:srgbClr val="000000"/>
                          </a:solidFill>
                          <a:effectLst/>
                          <a:latin typeface="+mn-lt"/>
                        </a:rPr>
                        <a:t>43 </a:t>
                      </a:r>
                    </a:p>
                  </a:txBody>
                  <a:tcPr marL="7620" marR="7620" marT="7620" marB="0" anchor="ctr"/>
                </a:tc>
                <a:extLst>
                  <a:ext uri="{0D108BD9-81ED-4DB2-BD59-A6C34878D82A}">
                    <a16:rowId xmlns:a16="http://schemas.microsoft.com/office/drawing/2014/main" val="10004"/>
                  </a:ext>
                </a:extLst>
              </a:tr>
            </a:tbl>
          </a:graphicData>
        </a:graphic>
      </p:graphicFrame>
      <p:sp>
        <p:nvSpPr>
          <p:cNvPr id="5" name="Titel 4"/>
          <p:cNvSpPr>
            <a:spLocks noGrp="1"/>
          </p:cNvSpPr>
          <p:nvPr>
            <p:ph type="title"/>
          </p:nvPr>
        </p:nvSpPr>
        <p:spPr>
          <a:xfrm>
            <a:off x="395536" y="-20538"/>
            <a:ext cx="8496944" cy="857250"/>
          </a:xfrm>
        </p:spPr>
        <p:txBody>
          <a:bodyPr/>
          <a:lstStyle/>
          <a:p>
            <a:r>
              <a:rPr lang="da-DK" dirty="0"/>
              <a:t>Markplan 100 pct. græs</a:t>
            </a:r>
          </a:p>
        </p:txBody>
      </p:sp>
      <p:sp>
        <p:nvSpPr>
          <p:cNvPr id="8" name="Afrundet rektangel 7"/>
          <p:cNvSpPr/>
          <p:nvPr/>
        </p:nvSpPr>
        <p:spPr>
          <a:xfrm>
            <a:off x="395536" y="1275606"/>
            <a:ext cx="8512528" cy="43204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Afrundet rektangel 9"/>
          <p:cNvSpPr/>
          <p:nvPr/>
        </p:nvSpPr>
        <p:spPr>
          <a:xfrm>
            <a:off x="395536" y="1707654"/>
            <a:ext cx="8512528" cy="43204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1" name="Afrundet rektangel 10"/>
          <p:cNvSpPr/>
          <p:nvPr/>
        </p:nvSpPr>
        <p:spPr>
          <a:xfrm>
            <a:off x="395536" y="2643758"/>
            <a:ext cx="8512528" cy="43204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071560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92546"/>
            <a:ext cx="8928992" cy="857250"/>
          </a:xfrm>
        </p:spPr>
        <p:txBody>
          <a:bodyPr/>
          <a:lstStyle/>
          <a:p>
            <a:r>
              <a:rPr lang="da-DK" dirty="0">
                <a:solidFill>
                  <a:schemeClr val="tx1"/>
                </a:solidFill>
              </a:rPr>
              <a:t>Økonomi i blandinger~ 1/3 græs</a:t>
            </a:r>
          </a:p>
        </p:txBody>
      </p:sp>
      <p:sp>
        <p:nvSpPr>
          <p:cNvPr id="4" name="Pladsholder til diasnummer 3"/>
          <p:cNvSpPr>
            <a:spLocks noGrp="1"/>
          </p:cNvSpPr>
          <p:nvPr>
            <p:ph type="sldNum" sz="quarter" idx="15"/>
          </p:nvPr>
        </p:nvSpPr>
        <p:spPr/>
        <p:txBody>
          <a:bodyPr/>
          <a:lstStyle/>
          <a:p>
            <a:pPr>
              <a:defRPr/>
            </a:pPr>
            <a:fld id="{C21184CA-CF82-4A4F-89A8-CEF063EB752F}" type="slidenum">
              <a:rPr lang="da-DK" smtClean="0"/>
              <a:pPr>
                <a:defRPr/>
              </a:pPr>
              <a:t>8</a:t>
            </a:fld>
            <a:r>
              <a:rPr lang="da-DK">
                <a:solidFill>
                  <a:schemeClr val="bg1"/>
                </a:solidFill>
              </a:rPr>
              <a:t>...</a:t>
            </a:r>
            <a:endParaRPr lang="da-DK" dirty="0"/>
          </a:p>
        </p:txBody>
      </p:sp>
      <p:sp>
        <p:nvSpPr>
          <p:cNvPr id="8" name="Tekstboks 7"/>
          <p:cNvSpPr txBox="1"/>
          <p:nvPr/>
        </p:nvSpPr>
        <p:spPr>
          <a:xfrm>
            <a:off x="270009" y="4499871"/>
            <a:ext cx="6264697" cy="307777"/>
          </a:xfrm>
          <a:prstGeom prst="rect">
            <a:avLst/>
          </a:prstGeom>
          <a:noFill/>
        </p:spPr>
        <p:txBody>
          <a:bodyPr wrap="square" rtlCol="0">
            <a:spAutoFit/>
          </a:bodyPr>
          <a:lstStyle/>
          <a:p>
            <a:r>
              <a:rPr lang="da-DK" sz="1400" dirty="0"/>
              <a:t>Foder, Ole Aaes og økonomi Mikkel G. Hansen, SEGES</a:t>
            </a:r>
          </a:p>
        </p:txBody>
      </p:sp>
      <p:graphicFrame>
        <p:nvGraphicFramePr>
          <p:cNvPr id="7" name="Diagram 6"/>
          <p:cNvGraphicFramePr>
            <a:graphicFrameLocks/>
          </p:cNvGraphicFramePr>
          <p:nvPr>
            <p:extLst>
              <p:ext uri="{D42A27DB-BD31-4B8C-83A1-F6EECF244321}">
                <p14:modId xmlns:p14="http://schemas.microsoft.com/office/powerpoint/2010/main" val="2486376664"/>
              </p:ext>
            </p:extLst>
          </p:nvPr>
        </p:nvGraphicFramePr>
        <p:xfrm>
          <a:off x="107504" y="762272"/>
          <a:ext cx="8928992" cy="3618956"/>
        </p:xfrm>
        <a:graphic>
          <a:graphicData uri="http://schemas.openxmlformats.org/drawingml/2006/chart">
            <c:chart xmlns:c="http://schemas.openxmlformats.org/drawingml/2006/chart" xmlns:r="http://schemas.openxmlformats.org/officeDocument/2006/relationships" r:id="rId3"/>
          </a:graphicData>
        </a:graphic>
      </p:graphicFrame>
      <p:sp>
        <p:nvSpPr>
          <p:cNvPr id="9" name="Afrundet rektangulær billedforklaring 8"/>
          <p:cNvSpPr/>
          <p:nvPr/>
        </p:nvSpPr>
        <p:spPr>
          <a:xfrm>
            <a:off x="1046664" y="3561556"/>
            <a:ext cx="2376264" cy="432048"/>
          </a:xfrm>
          <a:prstGeom prst="wedgeRoundRectCallout">
            <a:avLst>
              <a:gd name="adj1" fmla="val -52823"/>
              <a:gd name="adj2" fmla="val -253201"/>
              <a:gd name="adj3" fmla="val 1666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0" name="Tekstboks 9"/>
          <p:cNvSpPr txBox="1"/>
          <p:nvPr/>
        </p:nvSpPr>
        <p:spPr>
          <a:xfrm>
            <a:off x="1043608" y="3642578"/>
            <a:ext cx="2340260" cy="369332"/>
          </a:xfrm>
          <a:prstGeom prst="rect">
            <a:avLst/>
          </a:prstGeom>
          <a:noFill/>
        </p:spPr>
        <p:txBody>
          <a:bodyPr wrap="square" rtlCol="0">
            <a:spAutoFit/>
          </a:bodyPr>
          <a:lstStyle/>
          <a:p>
            <a:r>
              <a:rPr lang="da-DK" dirty="0" err="1">
                <a:solidFill>
                  <a:schemeClr val="bg1"/>
                </a:solidFill>
              </a:rPr>
              <a:t>Bl</a:t>
            </a:r>
            <a:r>
              <a:rPr lang="da-DK" dirty="0">
                <a:solidFill>
                  <a:schemeClr val="bg1"/>
                </a:solidFill>
              </a:rPr>
              <a:t> 35 4 slæt er basis</a:t>
            </a:r>
          </a:p>
        </p:txBody>
      </p:sp>
    </p:spTree>
    <p:extLst>
      <p:ext uri="{BB962C8B-B14F-4D97-AF65-F5344CB8AC3E}">
        <p14:creationId xmlns:p14="http://schemas.microsoft.com/office/powerpoint/2010/main" val="12515388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7" dur="500"/>
                                        <p:tgtEl>
                                          <p:spTgt spid="7">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12" dur="500"/>
                                        <p:tgtEl>
                                          <p:spTgt spid="7">
                                            <p:graphicEl>
                                              <a:chart seriesIdx="-4" categoryIdx="1"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17" dur="500"/>
                                        <p:tgtEl>
                                          <p:spTgt spid="7">
                                            <p:graphicEl>
                                              <a:chart seriesIdx="-4" categoryIdx="2"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fade">
                                      <p:cBhvr>
                                        <p:cTn id="22" dur="500"/>
                                        <p:tgtEl>
                                          <p:spTgt spid="7">
                                            <p:graphicEl>
                                              <a:chart seriesIdx="-4" categoryIdx="3"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fade">
                                      <p:cBhvr>
                                        <p:cTn id="27" dur="500"/>
                                        <p:tgtEl>
                                          <p:spTgt spid="7">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animBg="0"/>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92546"/>
            <a:ext cx="8928992" cy="857250"/>
          </a:xfrm>
        </p:spPr>
        <p:txBody>
          <a:bodyPr/>
          <a:lstStyle/>
          <a:p>
            <a:r>
              <a:rPr lang="da-DK" dirty="0">
                <a:solidFill>
                  <a:schemeClr val="tx1"/>
                </a:solidFill>
              </a:rPr>
              <a:t>Økonomi i blandinger 2/3 græs</a:t>
            </a:r>
          </a:p>
        </p:txBody>
      </p:sp>
      <p:sp>
        <p:nvSpPr>
          <p:cNvPr id="4" name="Pladsholder til diasnummer 3"/>
          <p:cNvSpPr>
            <a:spLocks noGrp="1"/>
          </p:cNvSpPr>
          <p:nvPr>
            <p:ph type="sldNum" sz="quarter" idx="15"/>
          </p:nvPr>
        </p:nvSpPr>
        <p:spPr/>
        <p:txBody>
          <a:bodyPr/>
          <a:lstStyle/>
          <a:p>
            <a:pPr>
              <a:defRPr/>
            </a:pPr>
            <a:fld id="{C21184CA-CF82-4A4F-89A8-CEF063EB752F}" type="slidenum">
              <a:rPr lang="da-DK" smtClean="0"/>
              <a:pPr>
                <a:defRPr/>
              </a:pPr>
              <a:t>9</a:t>
            </a:fld>
            <a:r>
              <a:rPr lang="da-DK">
                <a:solidFill>
                  <a:schemeClr val="bg1"/>
                </a:solidFill>
              </a:rPr>
              <a:t>...</a:t>
            </a:r>
            <a:endParaRPr lang="da-DK" dirty="0"/>
          </a:p>
        </p:txBody>
      </p:sp>
      <p:sp>
        <p:nvSpPr>
          <p:cNvPr id="8" name="Tekstboks 7"/>
          <p:cNvSpPr txBox="1"/>
          <p:nvPr/>
        </p:nvSpPr>
        <p:spPr>
          <a:xfrm>
            <a:off x="270009" y="4499871"/>
            <a:ext cx="6264697" cy="307777"/>
          </a:xfrm>
          <a:prstGeom prst="rect">
            <a:avLst/>
          </a:prstGeom>
          <a:noFill/>
        </p:spPr>
        <p:txBody>
          <a:bodyPr wrap="square" rtlCol="0">
            <a:spAutoFit/>
          </a:bodyPr>
          <a:lstStyle/>
          <a:p>
            <a:r>
              <a:rPr lang="da-DK" sz="1400" dirty="0"/>
              <a:t>Foder, Ole Aaes og økonomi Mikkel G. Hansen, SEGES</a:t>
            </a:r>
          </a:p>
        </p:txBody>
      </p:sp>
      <p:graphicFrame>
        <p:nvGraphicFramePr>
          <p:cNvPr id="7" name="Diagram 6"/>
          <p:cNvGraphicFramePr>
            <a:graphicFrameLocks/>
          </p:cNvGraphicFramePr>
          <p:nvPr>
            <p:extLst>
              <p:ext uri="{D42A27DB-BD31-4B8C-83A1-F6EECF244321}">
                <p14:modId xmlns:p14="http://schemas.microsoft.com/office/powerpoint/2010/main" val="1282870204"/>
              </p:ext>
            </p:extLst>
          </p:nvPr>
        </p:nvGraphicFramePr>
        <p:xfrm>
          <a:off x="179512" y="782955"/>
          <a:ext cx="8856984" cy="3577590"/>
        </p:xfrm>
        <a:graphic>
          <a:graphicData uri="http://schemas.openxmlformats.org/drawingml/2006/chart">
            <c:chart xmlns:c="http://schemas.openxmlformats.org/drawingml/2006/chart" xmlns:r="http://schemas.openxmlformats.org/officeDocument/2006/relationships" r:id="rId3"/>
          </a:graphicData>
        </a:graphic>
      </p:graphicFrame>
      <p:sp>
        <p:nvSpPr>
          <p:cNvPr id="3" name="Afrundet rektangulær billedforklaring 2"/>
          <p:cNvSpPr/>
          <p:nvPr/>
        </p:nvSpPr>
        <p:spPr>
          <a:xfrm>
            <a:off x="1026093" y="3611220"/>
            <a:ext cx="2376264" cy="432048"/>
          </a:xfrm>
          <a:prstGeom prst="wedgeRoundRectCallout">
            <a:avLst>
              <a:gd name="adj1" fmla="val -51541"/>
              <a:gd name="adj2" fmla="val -194999"/>
              <a:gd name="adj3" fmla="val 16667"/>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 name="Tekstboks 4"/>
          <p:cNvSpPr txBox="1"/>
          <p:nvPr/>
        </p:nvSpPr>
        <p:spPr>
          <a:xfrm>
            <a:off x="1043608" y="3642578"/>
            <a:ext cx="2340260" cy="369332"/>
          </a:xfrm>
          <a:prstGeom prst="rect">
            <a:avLst/>
          </a:prstGeom>
          <a:noFill/>
        </p:spPr>
        <p:txBody>
          <a:bodyPr wrap="square" rtlCol="0">
            <a:spAutoFit/>
          </a:bodyPr>
          <a:lstStyle/>
          <a:p>
            <a:r>
              <a:rPr lang="da-DK" dirty="0" err="1">
                <a:solidFill>
                  <a:schemeClr val="bg1"/>
                </a:solidFill>
              </a:rPr>
              <a:t>Bl</a:t>
            </a:r>
            <a:r>
              <a:rPr lang="da-DK" dirty="0">
                <a:solidFill>
                  <a:schemeClr val="bg1"/>
                </a:solidFill>
              </a:rPr>
              <a:t> 35 4 slæt er basis</a:t>
            </a:r>
          </a:p>
        </p:txBody>
      </p:sp>
    </p:spTree>
    <p:extLst>
      <p:ext uri="{BB962C8B-B14F-4D97-AF65-F5344CB8AC3E}">
        <p14:creationId xmlns:p14="http://schemas.microsoft.com/office/powerpoint/2010/main" val="30066212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7" dur="500"/>
                                        <p:tgtEl>
                                          <p:spTgt spid="7">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12" dur="500"/>
                                        <p:tgtEl>
                                          <p:spTgt spid="7">
                                            <p:graphicEl>
                                              <a:chart seriesIdx="-4" categoryIdx="1"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17" dur="500"/>
                                        <p:tgtEl>
                                          <p:spTgt spid="7">
                                            <p:graphicEl>
                                              <a:chart seriesIdx="-4" categoryIdx="2"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fade">
                                      <p:cBhvr>
                                        <p:cTn id="22" dur="500"/>
                                        <p:tgtEl>
                                          <p:spTgt spid="7">
                                            <p:graphicEl>
                                              <a:chart seriesIdx="-4" categoryIdx="3"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fade">
                                      <p:cBhvr>
                                        <p:cTn id="27" dur="500"/>
                                        <p:tgtEl>
                                          <p:spTgt spid="7">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animBg="0"/>
        </p:bldSub>
      </p:bldGraphic>
    </p:bldLst>
  </p:timing>
</p:sld>
</file>

<file path=ppt/theme/theme1.xml><?xml version="1.0" encoding="utf-8"?>
<a:theme xmlns:a="http://schemas.openxmlformats.org/drawingml/2006/main" name="Blank">
  <a:themeElements>
    <a:clrScheme name="SEGES 1 - AKM">
      <a:dk1>
        <a:srgbClr val="000000"/>
      </a:dk1>
      <a:lt1>
        <a:sysClr val="window" lastClr="FFFFFF"/>
      </a:lt1>
      <a:dk2>
        <a:srgbClr val="09562C"/>
      </a:dk2>
      <a:lt2>
        <a:srgbClr val="E7E5DB"/>
      </a:lt2>
      <a:accent1>
        <a:srgbClr val="076471"/>
      </a:accent1>
      <a:accent2>
        <a:srgbClr val="C8C7B2"/>
      </a:accent2>
      <a:accent3>
        <a:srgbClr val="9DDCF9"/>
      </a:accent3>
      <a:accent4>
        <a:srgbClr val="7C9877"/>
      </a:accent4>
      <a:accent5>
        <a:srgbClr val="338291"/>
      </a:accent5>
      <a:accent6>
        <a:srgbClr val="E95D0F"/>
      </a:accent6>
      <a:hlink>
        <a:srgbClr val="7DA3AD"/>
      </a:hlink>
      <a:folHlink>
        <a:srgbClr val="E95D0F"/>
      </a:folHlink>
    </a:clrScheme>
    <a:fontScheme name="SEGES">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EGES.potx" id="{A1D754C6-402D-413A-B882-45D1C0F8DB71}" vid="{754D3CC7-479D-4DD6-BE6C-4D8BBBD5E07F}"/>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VFL 1">
      <a:dk1>
        <a:srgbClr val="3F3F3F"/>
      </a:dk1>
      <a:lt1>
        <a:sysClr val="window" lastClr="FFFFFF"/>
      </a:lt1>
      <a:dk2>
        <a:srgbClr val="09562C"/>
      </a:dk2>
      <a:lt2>
        <a:srgbClr val="C8C7B2"/>
      </a:lt2>
      <a:accent1>
        <a:srgbClr val="09562C"/>
      </a:accent1>
      <a:accent2>
        <a:srgbClr val="D0C22B"/>
      </a:accent2>
      <a:accent3>
        <a:srgbClr val="C8C7B2"/>
      </a:accent3>
      <a:accent4>
        <a:srgbClr val="000000"/>
      </a:accent4>
      <a:accent5>
        <a:srgbClr val="9DDCF9"/>
      </a:accent5>
      <a:accent6>
        <a:srgbClr val="E95D0F"/>
      </a:accent6>
      <a:hlink>
        <a:srgbClr val="09562C"/>
      </a:hlink>
      <a:folHlink>
        <a:srgbClr val="09562C"/>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Set Item Permission, based on rettighedsgruppe</Name>
    <Synchronization>Asynchronous</Synchronization>
    <Type>10001</Type>
    <SequenceNumber>1010</SequenceNumber>
    <Assembly>DAAS.WebInfo.Common, Version=1.0.0.0, Culture=neutral, PublicKeyToken=f192aeb827ef4bcc</Assembly>
    <Class>DAAS.WebInfo.Common.EventReceivers.RightsGroupItemEventReceiver</Class>
    <Data/>
    <Filter/>
  </Receiver>
  <Receiver>
    <Name>Set Item Permission, based on rettighedsgruppe</Name>
    <Synchronization>Asynchronous</Synchronization>
    <Type>10002</Type>
    <SequenceNumber>1010</SequenceNumber>
    <Assembly>DAAS.WebInfo.Common, Version=1.0.0.0, Culture=neutral, PublicKeyToken=f192aeb827ef4bcc</Assembly>
    <Class>DAAS.WebInfo.Common.EventReceivers.RightsGroupItemEventReceiver</Class>
    <Data/>
    <Filter/>
  </Receiver>
  <Receiver>
    <Name>WebInfo Content Page Event</Name>
    <Synchronization>Synchronous</Synchronization>
    <Type>1</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Synchronous</Synchronization>
    <Type>2</Type>
    <SequenceNumber>1030</SequenceNumber>
    <Assembly>DAAS.WebInfo.Common, Version=1.0.0.0, Culture=neutral, PublicKeyToken=f192aeb827ef4bcc</Assembly>
    <Class>DAAS.WebInfo.Common.EventReceivers.WebInfoContentPageEventReceiver</Class>
    <Data/>
    <Filter/>
  </Receiver>
  <Receiver>
    <Name>WebInfo Content Page Event</Name>
    <Synchronization>Asynchronous</Synchronization>
    <Type>10002</Type>
    <SequenceNumber>1030</SequenceNumber>
    <Assembly>DAAS.WebInfo.Common, Version=1.0.0.0, Culture=neutral, PublicKeyToken=f192aeb827ef4bcc</Assembly>
    <Class>DAAS.WebInfo.Common.EventReceivers.WebInfoContentPageEventReceiver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Landbrugsinfo Binær Fil" ma:contentTypeID="0x010100C568DB52D9D0A14D9B2FDCC96666E9F2007948130EC3DB064584E219954237AF3900242457EFB8B24247815D688C526CD44D00C26A9DBCB02B5C4DA1F017B836C045C00060750ADE2E6249BABB5C6118FC133DE800AF2E6DC7107240CAAE62CB7A7C0C310000C08B0B6DC7CD174ABE54AD11FA567CFF" ma:contentTypeVersion="97" ma:contentTypeDescription="Contenttype til binære filer der bliver publiceret på Landbrugsinfo" ma:contentTypeScope="" ma:versionID="4318353a3d272137596202fa281f41f3">
  <xsd:schema xmlns:xsd="http://www.w3.org/2001/XMLSchema" xmlns:xs="http://www.w3.org/2001/XMLSchema" xmlns:p="http://schemas.microsoft.com/office/2006/metadata/properties" xmlns:ns1="http://schemas.microsoft.com/sharepoint/v3" xmlns:ns2="fc0fdba4-151c-4e55-9dcc-4c0be9bb72c9" xmlns:ns3="5aa14257-579e-4a1f-bbbb-3c8dd7393476" xmlns:ns4="303eeafb-7dff-46db-9396-e9c651f530ea" targetNamespace="http://schemas.microsoft.com/office/2006/metadata/properties" ma:root="true" ma:fieldsID="0dfd5e4152482c42fad8999378eaac3a" ns1:_="" ns2:_="" ns3:_="" ns4:_="">
    <xsd:import namespace="http://schemas.microsoft.com/sharepoint/v3"/>
    <xsd:import namespace="fc0fdba4-151c-4e55-9dcc-4c0be9bb72c9"/>
    <xsd:import namespace="5aa14257-579e-4a1f-bbbb-3c8dd7393476"/>
    <xsd:import namespace="303eeafb-7dff-46db-9396-e9c651f530ea"/>
    <xsd:element name="properties">
      <xsd:complexType>
        <xsd:sequence>
          <xsd:element name="documentManagement">
            <xsd:complexType>
              <xsd:all>
                <xsd:element ref="ns1:Comments"/>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2:WebInfoSubjects" minOccurs="0"/>
                <xsd:element ref="ns2:HitCount" minOccurs="0"/>
                <xsd:element ref="ns2:PermalinkID" minOccurs="0"/>
                <xsd:element ref="ns2:WebInfoMultiSelect" minOccurs="0"/>
                <xsd:element ref="ns4:_dlc_DocId" minOccurs="0"/>
                <xsd:element ref="ns4:_dlc_DocIdUrl" minOccurs="0"/>
                <xsd:element ref="ns4: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element ref="ns2:TaksonomiTaxHTField0" minOccurs="0"/>
                <xsd:element ref="ns4:TaxCatchAll" minOccurs="0"/>
                <xsd:element ref="ns4:TaxCatchAllLabel" minOccurs="0"/>
                <xsd:element ref="ns2:Bevillingsgivere" minOccurs="0"/>
                <xsd:element ref="ns2:FinanceYear" minOccurs="0"/>
                <xsd:element ref="ns2:WebInfoLawCodes" minOccurs="0"/>
                <xsd:element ref="ns2:Afrapportering" minOccurs="0"/>
                <xsd:element ref="ns3:Kontaktpersoner" minOccurs="0"/>
                <xsd:element ref="ns3:Skribenter" minOccurs="0"/>
                <xsd:element ref="ns2:Projec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ma:displayName="Beskrivelse" ma:internalName="Comments">
      <xsd:simpleType>
        <xsd:restriction base="dms:Note">
          <xsd:maxLength value="255"/>
        </xsd:restriction>
      </xsd:simpleType>
    </xsd:element>
    <xsd:element name="PublishingStartDate" ma:index="9" nillable="true" ma:displayName="Startdato for planlægning" ma:internalName="PublishingStartDate">
      <xsd:simpleType>
        <xsd:restriction base="dms:Unknown"/>
      </xsd:simpleType>
    </xsd:element>
    <xsd:element name="PublishingExpirationDate" ma:index="10" nillable="true" ma:displayName="Slutdato for planlægning"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element name="DynamicPublishingContent0" ma:index="41" nillable="true" ma:displayName="Dynamisk sideindhold (1)" ma:hidden="true" ma:internalName="DynamicPublishingContent0">
      <xsd:simpleType>
        <xsd:restriction base="dms:Unknown"/>
      </xsd:simpleType>
    </xsd:element>
    <xsd:element name="DynamicPublishingContent1" ma:index="42" nillable="true" ma:displayName="Dynamisk sideindhold (2)" ma:hidden="true" ma:internalName="DynamicPublishingContent1">
      <xsd:simpleType>
        <xsd:restriction base="dms:Unknown"/>
      </xsd:simpleType>
    </xsd:element>
    <xsd:element name="DynamicPublishingContent2" ma:index="43" nillable="true" ma:displayName="Dynamisk sideindhold (3)" ma:hidden="true" ma:internalName="DynamicPublishingContent2">
      <xsd:simpleType>
        <xsd:restriction base="dms:Unknown"/>
      </xsd:simpleType>
    </xsd:element>
    <xsd:element name="DynamicPublishingContent3" ma:index="44" nillable="true" ma:displayName="Dynamisk sideindhold (4)" ma:hidden="true" ma:internalName="DynamicPublishingContent3">
      <xsd:simpleType>
        <xsd:restriction base="dms:Unknown"/>
      </xsd:simpleType>
    </xsd:element>
    <xsd:element name="DynamicPublishingContent4" ma:index="45" nillable="true" ma:displayName="Dynamisk sideindhold (5)" ma:hidden="true" ma:internalName="DynamicPublishingContent4">
      <xsd:simpleType>
        <xsd:restriction base="dms:Unknown"/>
      </xsd:simpleType>
    </xsd:element>
    <xsd:element name="DynamicPublishingContent5" ma:index="46" nillable="true" ma:displayName="Dynamisk sideindhold (6)" ma:hidden="true" ma:internalName="DynamicPublishingContent5">
      <xsd:simpleType>
        <xsd:restriction base="dms:Unknown"/>
      </xsd:simpleType>
    </xsd:element>
    <xsd:element name="DynamicPublishingContent6" ma:index="59" nillable="true" ma:displayName="Dynamisk sideindhold (7)" ma:hidden="true" ma:internalName="DynamicPublishingContent6">
      <xsd:simpleType>
        <xsd:restriction base="dms:Unknown"/>
      </xsd:simpleType>
    </xsd:element>
    <xsd:element name="DynamicPublishingContent7" ma:index="60" nillable="true" ma:displayName="Dynamisk sideindhold (8)" ma:hidden="true" ma:internalName="DynamicPublishingContent7">
      <xsd:simpleType>
        <xsd:restriction base="dms:Unknown"/>
      </xsd:simpleType>
    </xsd:element>
    <xsd:element name="DynamicPublishingContent8" ma:index="61" nillable="true" ma:displayName="Dynamisk sideindhold (9)" ma:hidden="true" ma:internalName="DynamicPublishingContent8">
      <xsd:simpleType>
        <xsd:restriction base="dms:Unknown"/>
      </xsd:simpleType>
    </xsd:element>
    <xsd:element name="DynamicPublishingContent9" ma:index="62" nillable="true" ma:displayName="Dynamisk sideindhold (10)" ma:hidden="true" ma:internalName="DynamicPublishingContent9">
      <xsd:simpleType>
        <xsd:restriction base="dms:Unknown"/>
      </xsd:simpleType>
    </xsd:element>
    <xsd:element name="DynamicPublishingContent10" ma:index="63" nillable="true" ma:displayName="Dynamisk sideindhold (11)" ma:hidden="true" ma:internalName="DynamicPublishingContent10">
      <xsd:simpleType>
        <xsd:restriction base="dms:Unknown"/>
      </xsd:simpleType>
    </xsd:element>
    <xsd:element name="DynamicPublishingContent11" ma:index="64" nillable="true" ma:displayName="Dynamisk sideindhold (12)" ma:hidden="true" ma:internalName="DynamicPublishingContent11">
      <xsd:simpleType>
        <xsd:restriction base="dms:Unknown"/>
      </xsd:simpleType>
    </xsd:element>
    <xsd:element name="DynamicPublishingContent12" ma:index="65" nillable="true" ma:displayName="Dynamisk sideindhold (13)" ma:hidden="true" ma:internalName="DynamicPublishingContent12">
      <xsd:simpleType>
        <xsd:restriction base="dms:Unknown"/>
      </xsd:simpleType>
    </xsd:element>
    <xsd:element name="DynamicPublishingContent13" ma:index="66" nillable="true" ma:displayName="Dynamisk sideindhold (14)" ma:hidden="true" ma:internalName="DynamicPublishingContent13">
      <xsd:simpleType>
        <xsd:restriction base="dms:Unknown"/>
      </xsd:simpleType>
    </xsd:element>
    <xsd:element name="DynamicPublishingContent14" ma:index="67"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0fdba4-151c-4e55-9dcc-4c0be9bb72c9"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readOnly="false" ma:showField="Title" ma:web="303eeafb-7dff-46db-9396-e9c651f530ea">
      <xsd:simpleType>
        <xsd:restriction base="dms:Lookup"/>
      </xsd:simpleType>
    </xsd:element>
    <xsd:element name="Afsender" ma:index="36"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7" ma:displayName="Arkiveringsdato" ma:format="DateOnly" ma:internalName="Arkiveringsdato">
      <xsd:simpleType>
        <xsd:restriction base="dms:DateTime"/>
      </xsd:simpleType>
    </xsd:element>
    <xsd:element name="Ingen_x0020_besked_x0020_ved_x0020_arkivering" ma:index="38"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39" nillable="true" ma:displayName="Skjul i artikellister" ma:default="0" ma:description="Klik her for at skjule siden i artikellister" ma:internalName="HideInRollups">
      <xsd:simpleType>
        <xsd:restriction base="dms:Boolean"/>
      </xsd:simpleType>
    </xsd:element>
    <xsd:element name="IsHiddenFromRollup" ma:index="40" nillable="true" ma:displayName="Skjult i artikellister (system)" ma:decimals="0" ma:default="0" ma:description="Understøtter infrastrukturen" ma:internalName="IsHiddenFromRollup">
      <xsd:simpleType>
        <xsd:restriction base="dms:Number"/>
      </xsd:simpleType>
    </xsd:element>
    <xsd:element name="EnclosureFor" ma:index="48"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49" nillable="true" ma:displayName="Gammel URL" ma:description="Tidligere placering på landbrugsinfo" ma:internalName="GammelURL">
      <xsd:simpleType>
        <xsd:restriction base="dms:Text">
          <xsd:maxLength value="255"/>
        </xsd:restriction>
      </xsd:simpleType>
    </xsd:element>
    <xsd:element name="NetSkabelonValue" ma:index="50" nillable="true" ma:displayName="NetSkabelon værdier" ma:internalName="NetSkabelonValue">
      <xsd:simpleType>
        <xsd:restriction base="dms:Text">
          <xsd:maxLength value="255"/>
        </xsd:restriction>
      </xsd:simpleType>
    </xsd:element>
    <xsd:element name="Projekter" ma:index="51" nillable="true" ma:displayName="Projekter" ma:list="{ecf07d35-95fb-4bda-ad72-e46544058ec2}" ma:internalName="Projekter" ma:showField="LinkTitleNoMenu" ma:web="303eeafb-7dff-46db-9396-e9c651f530ea">
      <xsd:simpleType>
        <xsd:restriction base="dms:Unknown"/>
      </xsd:simpleType>
    </xsd:element>
    <xsd:element name="WebInfoSubjects" ma:index="52"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3" nillable="true" ma:displayName="HitCount (system)" ma:decimals="0" ma:default="0" ma:description="Antal gange et dokument er set af en bruger" ma:internalName="HitCount" ma:readOnly="false">
      <xsd:simpleType>
        <xsd:restriction base="dms:Number"/>
      </xsd:simpleType>
    </xsd:element>
    <xsd:element name="PermalinkID" ma:index="54" nillable="true" ma:displayName="Permalink ID" ma:description="Unik ID for artiklen som kan benyttes til permalink" ma:hidden="true" ma:internalName="PermalinkID" ma:readOnly="false">
      <xsd:simpleType>
        <xsd:restriction base="dms:Text">
          <xsd:maxLength value="255"/>
        </xsd:restriction>
      </xsd:simpleType>
    </xsd:element>
    <xsd:element name="WebInfoMultiSelect" ma:index="55" nillable="true" ma:displayName="Tilvalg" ma:description="Mulighed for et antal tilvalg gemt i et samlet felt." ma:internalName="WebInfoMultiSelect">
      <xsd:simpleType>
        <xsd:restriction base="dms:Unknown"/>
      </xsd:simpleType>
    </xsd:element>
    <xsd:element name="TaksonomiTaxHTField0" ma:index="68" nillable="true" ma:taxonomy="true" ma:internalName="TaksonomiTaxHTField0" ma:taxonomyFieldName="Taksonomi" ma:displayName="Taksonomi" ma:fieldId="{6e43b4ee-656e-4e6d-875c-6c0fe73b7faf}" ma:taxonomyMulti="true" ma:sspId="2476898c-5e7e-458a-8d26-e528e2e6d5ce" ma:termSetId="65f14c63-6b42-47e9-9739-973b2f9a435e" ma:anchorId="00000000-0000-0000-0000-000000000000" ma:open="false" ma:isKeyword="false">
      <xsd:complexType>
        <xsd:sequence>
          <xsd:element ref="pc:Terms" minOccurs="0" maxOccurs="1"/>
        </xsd:sequence>
      </xsd:complexType>
    </xsd:element>
    <xsd:element name="Bevillingsgivere" ma:index="72" nillable="true" ma:displayName="Bevillingsgivere" ma:list="9ccd692b-b01f-4300-9d4e-b4fb85c2c995" ma:internalName="Bevillingsgivere" ma:showField="LinkTitleNoMenu" ma:web="303eeafb-7dff-46db-9396-e9c651f530ea">
      <xsd:simpleType>
        <xsd:restriction base="dms:Unknown"/>
      </xsd:simpleType>
    </xsd:element>
    <xsd:element name="FinanceYear" ma:index="73" nillable="true" ma:displayName="Bevillingsår" ma:decimals="0" ma:internalName="FinanceYear">
      <xsd:simpleType>
        <xsd:restriction base="dms:Number"/>
      </xsd:simpleType>
    </xsd:element>
    <xsd:element name="WebInfoLawCodes" ma:index="74" nillable="true" ma:displayName="Lovkoder" ma:description="Knyt lovkoder til din artikel." ma:list="{908f6eb6-a66b-478a-a99e-d2541dc092be}" ma:internalName="WebInfoLawCodes" ma:showField="LinkTitleNoMenu" ma:web="303eeafb-7dff-46db-9396-e9c651f530ea">
      <xsd:simpleType>
        <xsd:restriction base="dms:Unknown"/>
      </xsd:simpleType>
    </xsd:element>
    <xsd:element name="Afrapportering" ma:index="75" nillable="true" ma:displayName="Afrapportering" ma:list="{126d356a-4f5c-4bbb-91a6-e07af1934e19}" ma:internalName="Afrapportering" ma:showField="LinkTitleNoMenu" ma:web="303eeafb-7dff-46db-9396-e9c651f530ea">
      <xsd:simpleType>
        <xsd:restriction base="dms:Unknown"/>
      </xsd:simpleType>
    </xsd:element>
    <xsd:element name="ProjectID" ma:index="78" nillable="true" ma:displayName="ProjectID (system)" ma:internalName="Project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istekode" ma:index="30" nillable="true" ma:displayName="Listekode" ma:internalName="Listekode">
      <xsd:simpleType>
        <xsd:restriction base="dms:Text">
          <xsd:maxLength value="255"/>
        </xsd:restriction>
      </xsd:simpleType>
    </xsd:element>
    <xsd:element name="Nummer" ma:index="31" nillable="true" ma:displayName="Nummer" ma:internalName="Nummer">
      <xsd:simpleType>
        <xsd:restriction base="dms:Text">
          <xsd:maxLength value="255"/>
        </xsd:restriction>
      </xsd:simpleType>
    </xsd:element>
    <xsd:element name="Noegleord" ma:index="32" nillable="true" ma:displayName="Nøgleord" ma:internalName="Noegleord">
      <xsd:simpleType>
        <xsd:restriction base="dms:Text">
          <xsd:maxLength value="255"/>
        </xsd:restriction>
      </xsd:simpleType>
    </xsd:element>
    <xsd:element name="Informationsserie" ma:index="33" nillable="true" ma:displayName="Historisk informationsserie" ma:internalName="Informationsserie">
      <xsd:simpleType>
        <xsd:restriction base="dms:Text">
          <xsd:maxLength value="255"/>
        </xsd:restriction>
      </xsd:simpleType>
    </xsd:element>
    <xsd:element name="Bekraeftelsesdato" ma:index="34" nillable="true" ma:displayName="Bekræftelsesdato" ma:format="DateTime" ma:internalName="Bekraeftelsesdato">
      <xsd:simpleType>
        <xsd:restriction base="dms:DateTime"/>
      </xsd:simpleType>
    </xsd:element>
    <xsd:element name="Revisionsdato" ma:index="35" nillable="true" ma:displayName="Revisionsdato" ma:format="DateTime" ma:internalName="Revisionsdato">
      <xsd:simpleType>
        <xsd:restriction base="dms:DateTime"/>
      </xsd:simpleType>
    </xsd:element>
    <xsd:element name="Sorteringsorden" ma:index="47" nillable="true" ma:displayName="Sorteringsorden" ma:decimals="0" ma:internalName="Sorteringsorden">
      <xsd:simpleType>
        <xsd:restriction base="dms:Number"/>
      </xsd:simpleType>
    </xsd:element>
    <xsd:element name="Kontaktpersoner" ma:index="76" nillable="true" ma:displayName="Kontaktpersoner" ma:list="UserInfo" ma:SharePointGroup="0" ma:internalName="Kontaktperson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kribenter" ma:index="77" nillable="true" ma:displayName="Skribenter" ma:list="UserInfo" ma:SharePointGroup="0" ma:internalName="Skribenter"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56" nillable="true" ma:displayName="Værdi for dokument-id" ma:description="Værdien af det dokument-id, der er tildelt dette element." ma:internalName="_dlc_DocId" ma:readOnly="true">
      <xsd:simpleType>
        <xsd:restriction base="dms:Text"/>
      </xsd:simpleType>
    </xsd:element>
    <xsd:element name="_dlc_DocIdUrl" ma:index="57"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8" nillable="true" ma:displayName="Persist ID" ma:description="Keep ID on add." ma:hidden="true" ma:internalName="_dlc_DocIdPersistId" ma:readOnly="true">
      <xsd:simpleType>
        <xsd:restriction base="dms:Boolean"/>
      </xsd:simpleType>
    </xsd:element>
    <xsd:element name="TaxCatchAll" ma:index="69" nillable="true" ma:displayName="Taxonomy Catch All Column" ma:description="" ma:hidden="true" ma:list="{00a11604-cdb1-438d-8b4c-a208f6918db7}" ma:internalName="TaxCatchAll" ma:showField="CatchAllData" ma:web="303eeafb-7dff-46db-9396-e9c651f530ea">
      <xsd:complexType>
        <xsd:complexContent>
          <xsd:extension base="dms:MultiChoiceLookup">
            <xsd:sequence>
              <xsd:element name="Value" type="dms:Lookup" maxOccurs="unbounded" minOccurs="0" nillable="true"/>
            </xsd:sequence>
          </xsd:extension>
        </xsd:complexContent>
      </xsd:complexType>
    </xsd:element>
    <xsd:element name="TaxCatchAllLabel" ma:index="70" nillable="true" ma:displayName="Taxonomy Catch All Column1" ma:description="" ma:hidden="true" ma:list="{00a11604-cdb1-438d-8b4c-a208f6918db7}" ma:internalName="TaxCatchAllLabel" ma:readOnly="true" ma:showField="CatchAllDataLabel" ma:web="303eeafb-7dff-46db-9396-e9c651f530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ynamicPublishingContent11 xmlns="http://schemas.microsoft.com/sharepoint/v3" xsi:nil="true"/>
    <DynamicPublishingContent14 xmlns="http://schemas.microsoft.com/sharepoint/v3" xsi:nil="true"/>
    <PublishingRollupImage xmlns="http://schemas.microsoft.com/sharepoint/v3" xsi:nil="true"/>
    <Revisionsdato xmlns="5aa14257-579e-4a1f-bbbb-3c8dd7393476">2017-02-23T08:58:00+00:00</Revisionsdato>
    <DynamicPublishingContent5 xmlns="http://schemas.microsoft.com/sharepoint/v3" xsi:nil="true"/>
    <DynamicPublishingContent12 xmlns="http://schemas.microsoft.com/sharepoint/v3" xsi:nil="true"/>
    <PublishingContactEmail xmlns="http://schemas.microsoft.com/sharepoint/v3" xsi:nil="true"/>
    <HeaderStyleDefinitions xmlns="http://schemas.microsoft.com/sharepoint/v3" xsi:nil="true"/>
    <DynamicPublishingContent4 xmlns="http://schemas.microsoft.com/sharepoint/v3" xsi:nil="true"/>
    <Skribenter xmlns="5aa14257-579e-4a1f-bbbb-3c8dd7393476">
      <UserInfo>
        <DisplayName/>
        <AccountId xsi:nil="true"/>
        <AccountType/>
      </UserInfo>
    </Skribenter>
    <PublishingVariationRelationshipLinkFieldID xmlns="http://schemas.microsoft.com/sharepoint/v3">
      <Url xsi:nil="true"/>
      <Description xsi:nil="true"/>
    </PublishingVariationRelationshipLinkFieldID>
    <PublishingPageContent xmlns="http://schemas.microsoft.com/sharepoint/v3" xsi:nil="true"/>
    <DynamicPublishingContent7 xmlns="http://schemas.microsoft.com/sharepoint/v3" xsi:nil="true"/>
    <DynamicPublishingContent6 xmlns="http://schemas.microsoft.com/sharepoint/v3" xsi:nil="true"/>
    <Bekraeftelsesdato xmlns="5aa14257-579e-4a1f-bbbb-3c8dd7393476">2017-02-23T08:58:00+00:00</Bekraeftelsesdato>
    <DynamicPublishingContent1 xmlns="http://schemas.microsoft.com/sharepoint/v3" xsi:nil="true"/>
    <DynamicPublishingContent13 xmlns="http://schemas.microsoft.com/sharepoint/v3" xsi:nil="true"/>
    <PublishingVariationGroupID xmlns="http://schemas.microsoft.com/sharepoint/v3" xsi:nil="true"/>
    <ArticleStartDate xmlns="http://schemas.microsoft.com/sharepoint/v3">2017-02-02T23:00:00+00:00</ArticleStartDate>
    <Listekode xmlns="5aa14257-579e-4a1f-bbbb-3c8dd7393476" xsi:nil="true"/>
    <DynamicPublishingContent0 xmlns="http://schemas.microsoft.com/sharepoint/v3" xsi:nil="true"/>
    <ArticleByLine xmlns="http://schemas.microsoft.com/sharepoint/v3" xsi:nil="true"/>
    <PublishingImageCaption xmlns="http://schemas.microsoft.com/sharepoint/v3" xsi:nil="true"/>
    <Forfattere xmlns="5aa14257-579e-4a1f-bbbb-3c8dd7393476">
      <UserInfo>
        <DisplayName>i:0e.t|dlbr idp|001tsf@prod.dli</DisplayName>
        <AccountId>40923</AccountId>
        <AccountType/>
      </UserInfo>
    </Forfattere>
    <DynamicPublishingContent3 xmlns="http://schemas.microsoft.com/sharepoint/v3" xsi:nil="true"/>
    <Sorteringsorden xmlns="5aa14257-579e-4a1f-bbbb-3c8dd7393476" xsi:nil="true"/>
    <Audience xmlns="http://schemas.microsoft.com/sharepoint/v3" xsi:nil="true"/>
    <PublishingPageImage xmlns="http://schemas.microsoft.com/sharepoint/v3" xsi:nil="true"/>
    <DynamicPublishingContent2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PublishingContactPicture xmlns="http://schemas.microsoft.com/sharepoint/v3">
      <Url xsi:nil="true"/>
      <Description xsi:nil="true"/>
    </PublishingContactPicture>
    <Informationsserie xmlns="5aa14257-579e-4a1f-bbbb-3c8dd7393476" xsi:nil="true"/>
    <PublishingStartDate xmlns="http://schemas.microsoft.com/sharepoint/v3" xsi:nil="true"/>
    <Kontaktpersoner xmlns="5aa14257-579e-4a1f-bbbb-3c8dd7393476">
      <UserInfo>
        <DisplayName/>
        <AccountId xsi:nil="true"/>
        <AccountType/>
      </UserInfo>
    </Kontaktpersoner>
    <DynamicPublishingContent9 xmlns="http://schemas.microsoft.com/sharepoint/v3" xsi:nil="true"/>
    <DynamicPublishingContent10 xmlns="http://schemas.microsoft.com/sharepoint/v3" xsi:nil="true"/>
    <PublishingContact xmlns="http://schemas.microsoft.com/sharepoint/v3">
      <UserInfo>
        <DisplayName/>
        <AccountId xsi:nil="true"/>
        <AccountType/>
      </UserInfo>
    </PublishingContact>
    <PublishingContactName xmlns="http://schemas.microsoft.com/sharepoint/v3" xsi:nil="true"/>
    <Noegleord xmlns="5aa14257-579e-4a1f-bbbb-3c8dd7393476" xsi:nil="true"/>
    <DynamicPublishingContent8 xmlns="http://schemas.microsoft.com/sharepoint/v3" xsi:nil="true"/>
    <TaxCatchAll xmlns="303eeafb-7dff-46db-9396-e9c651f530ea"/>
    <Comments xmlns="http://schemas.microsoft.com/sharepoint/v3">Indlæg fra Kvægkongressen 2017.</Comments>
    <Nummer xmlns="5aa14257-579e-4a1f-bbbb-3c8dd7393476" xsi:nil="true"/>
    <_dlc_DocId xmlns="303eeafb-7dff-46db-9396-e9c651f530ea">LBINFO-1539357876-1255</_dlc_DocId>
    <_dlc_DocIdUrl xmlns="303eeafb-7dff-46db-9396-e9c651f530ea">
      <Url>https://sp.landbrugsinfo.dk/Afrapportering/innovation/2017/_layouts/DocIdRedir.aspx?ID=LBINFO-1539357876-1255</Url>
      <Description>LBINFO-1539357876-1255</Description>
    </_dlc_DocIdUrl>
    <EnclosureFor xmlns="fc0fdba4-151c-4e55-9dcc-4c0be9bb72c9">
      <Url xsi:nil="true"/>
      <Description xsi:nil="true"/>
    </EnclosureFor>
    <WebInfoMultiSelect xmlns="fc0fdba4-151c-4e55-9dcc-4c0be9bb72c9" xsi:nil="true"/>
    <WebInfoLawCodes xmlns="fc0fdba4-151c-4e55-9dcc-4c0be9bb72c9" xsi:nil="true"/>
    <Arkiveringsdato xmlns="fc0fdba4-151c-4e55-9dcc-4c0be9bb72c9">2100-02-02T23:00:00+00:00</Arkiveringsdato>
    <FinanceYear xmlns="fc0fdba4-151c-4e55-9dcc-4c0be9bb72c9" xsi:nil="true"/>
    <GammelURL xmlns="fc0fdba4-151c-4e55-9dcc-4c0be9bb72c9" xsi:nil="true"/>
    <Bevillingsgivere xmlns="fc0fdba4-151c-4e55-9dcc-4c0be9bb72c9" xsi:nil="true"/>
    <IsHiddenFromRollup xmlns="fc0fdba4-151c-4e55-9dcc-4c0be9bb72c9">0</IsHiddenFromRollup>
    <Rettighedsgruppe xmlns="fc0fdba4-151c-4e55-9dcc-4c0be9bb72c9">1</Rettighedsgruppe>
    <Afsender xmlns="fc0fdba4-151c-4e55-9dcc-4c0be9bb72c9">2</Afsender>
    <Ingen_x0020_besked_x0020_ved_x0020_arkivering xmlns="fc0fdba4-151c-4e55-9dcc-4c0be9bb72c9">false</Ingen_x0020_besked_x0020_ved_x0020_arkivering>
    <Projekter xmlns="fc0fdba4-151c-4e55-9dcc-4c0be9bb72c9" xsi:nil="true"/>
    <WebInfoSubjects xmlns="fc0fdba4-151c-4e55-9dcc-4c0be9bb72c9">18;#Kvæg;#14;#Planteavl</WebInfoSubjects>
    <Afrapportering xmlns="fc0fdba4-151c-4e55-9dcc-4c0be9bb72c9">313;#Lønsom og bæredygtig foderforsyning på kvægbedrifter - udvikling</Afrapportering>
    <HideInRollups xmlns="fc0fdba4-151c-4e55-9dcc-4c0be9bb72c9">false</HideInRollups>
    <NetSkabelonValue xmlns="fc0fdba4-151c-4e55-9dcc-4c0be9bb72c9" xsi:nil="true"/>
    <PermalinkID xmlns="fc0fdba4-151c-4e55-9dcc-4c0be9bb72c9">0240cc92-3b61-45cc-9bd5-650292b95735</PermalinkID>
    <TaksonomiTaxHTField0 xmlns="fc0fdba4-151c-4e55-9dcc-4c0be9bb72c9">
      <Terms xmlns="http://schemas.microsoft.com/office/infopath/2007/PartnerControls"/>
    </TaksonomiTaxHTField0>
    <Ansvarligafdeling xmlns="fc0fdba4-151c-4e55-9dcc-4c0be9bb72c9">33</Ansvarligafdeling>
    <HitCount xmlns="fc0fdba4-151c-4e55-9dcc-4c0be9bb72c9">0</HitCount>
    <ProjectID xmlns="fc0fdba4-151c-4e55-9dcc-4c0be9bb72c9">X313X</ProjectID>
  </documentManagement>
</p:properties>
</file>

<file path=customXml/itemProps1.xml><?xml version="1.0" encoding="utf-8"?>
<ds:datastoreItem xmlns:ds="http://schemas.openxmlformats.org/officeDocument/2006/customXml" ds:itemID="{B45C21E8-0085-4151-959B-CED5FAFA93BC}"/>
</file>

<file path=customXml/itemProps2.xml><?xml version="1.0" encoding="utf-8"?>
<ds:datastoreItem xmlns:ds="http://schemas.openxmlformats.org/officeDocument/2006/customXml" ds:itemID="{E18F629B-FE84-4360-91DB-F7EF93D911A5}"/>
</file>

<file path=customXml/itemProps3.xml><?xml version="1.0" encoding="utf-8"?>
<ds:datastoreItem xmlns:ds="http://schemas.openxmlformats.org/officeDocument/2006/customXml" ds:itemID="{6F9991D6-0400-48E1-A791-31B65AB6B855}"/>
</file>

<file path=customXml/itemProps4.xml><?xml version="1.0" encoding="utf-8"?>
<ds:datastoreItem xmlns:ds="http://schemas.openxmlformats.org/officeDocument/2006/customXml" ds:itemID="{70EF7538-5308-43E0-9EDB-02A4CAB64794}"/>
</file>

<file path=docProps/app.xml><?xml version="1.0" encoding="utf-8"?>
<Properties xmlns="http://schemas.openxmlformats.org/officeDocument/2006/extended-properties" xmlns:vt="http://schemas.openxmlformats.org/officeDocument/2006/docPropsVTypes">
  <Template>blank</Template>
  <TotalTime>0</TotalTime>
  <Words>775</Words>
  <Application>Microsoft Office PowerPoint</Application>
  <PresentationFormat>Skærmshow (16:9)</PresentationFormat>
  <Paragraphs>211</Paragraphs>
  <Slides>16</Slides>
  <Notes>6</Notes>
  <HiddenSlides>3</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16</vt:i4>
      </vt:variant>
    </vt:vector>
  </HeadingPairs>
  <TitlesOfParts>
    <vt:vector size="19" baseType="lpstr">
      <vt:lpstr>Arial</vt:lpstr>
      <vt:lpstr>Calibri</vt:lpstr>
      <vt:lpstr>Blank</vt:lpstr>
      <vt:lpstr>Optimalt valg af græsblanding?</vt:lpstr>
      <vt:lpstr>sammensætning af ”nye” slætblandinger 1.- 3. brugsår</vt:lpstr>
      <vt:lpstr>Udbytte, fordøjelighed og bælg-planteandel vandet sandjord / lerjord</vt:lpstr>
      <vt:lpstr>Forudsætninger</vt:lpstr>
      <vt:lpstr>Markplan 1/3 græs</vt:lpstr>
      <vt:lpstr>Markplan 2/3 græs</vt:lpstr>
      <vt:lpstr>Markplan 100 pct. græs</vt:lpstr>
      <vt:lpstr>Økonomi i blandinger~ 1/3 græs</vt:lpstr>
      <vt:lpstr>Økonomi i blandinger 2/3 græs</vt:lpstr>
      <vt:lpstr>Økonomi i blandinger 100 pct. græs</vt:lpstr>
      <vt:lpstr>Kvalitet i de enkelte slæt</vt:lpstr>
      <vt:lpstr>Udeladelse af 4. slæt</vt:lpstr>
      <vt:lpstr>Slættidspunktet skal tilpasses de enkelte blandinger</vt:lpstr>
      <vt:lpstr>Brug slætstrategi-værktøjet</vt:lpstr>
      <vt:lpstr>Forhold der skal tages i betragtning, ved valg af kløvergræsblanding</vt:lpstr>
      <vt:lpstr>Tak for opmærksomheden !</vt:lpstr>
    </vt:vector>
  </TitlesOfParts>
  <Company>Videncentret for Landbrug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Hvilken græsblanding giver den bedste bundlinje?</dc:title>
  <dc:creator>Torben Spanggaard Frandsen</dc:creator>
  <cp:keywords>SEGES</cp:keywords>
  <cp:lastModifiedBy>Pia Bay</cp:lastModifiedBy>
  <cp:revision>21</cp:revision>
  <cp:lastPrinted>2017-02-23T07:00:23Z</cp:lastPrinted>
  <dcterms:created xsi:type="dcterms:W3CDTF">2017-01-30T08:15:08Z</dcterms:created>
  <dcterms:modified xsi:type="dcterms:W3CDTF">2019-03-07T14:22:48Z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0x010100C568DB52D9D0A14D9B2FDCC96666E9F2007948130EC3DB064584E219954237AF3900242457EFB8B24247815D688C526CD44D00C26A9DBCB02B5C4DA1F017B836C045C00060750ADE2E6249BABB5C6118FC133DE800AF2E6DC7107240CAAE62CB7A7C0C310000C08B0B6DC7CD174ABE54AD11FA567CFF</vt:lpwstr>
  </property>
  <property fmtid="{D5CDD505-2E9C-101B-9397-08002B2CF9AE}" pid="3" name="_dlc_DocIdItemGuid">
    <vt:lpwstr>04941f23-2b3c-4f42-ad27-ffa79a867c4d</vt:lpwstr>
  </property>
  <property fmtid="{D5CDD505-2E9C-101B-9397-08002B2CF9AE}" pid="4" name="Taksonomi">
    <vt:lpwstr/>
  </property>
</Properties>
</file>